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494" r:id="rId3"/>
    <p:sldId id="424" r:id="rId4"/>
    <p:sldId id="420" r:id="rId5"/>
    <p:sldId id="499" r:id="rId6"/>
    <p:sldId id="467" r:id="rId7"/>
    <p:sldId id="522" r:id="rId8"/>
    <p:sldId id="516" r:id="rId9"/>
    <p:sldId id="519" r:id="rId10"/>
    <p:sldId id="520" r:id="rId11"/>
    <p:sldId id="521" r:id="rId12"/>
    <p:sldId id="266" r:id="rId13"/>
  </p:sldIdLst>
  <p:sldSz cx="12192000" cy="6858000"/>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C30"/>
    <a:srgbClr val="CA1B3D"/>
    <a:srgbClr val="A90A28"/>
    <a:srgbClr val="C00C30"/>
    <a:srgbClr val="78736E"/>
    <a:srgbClr val="CECFCB"/>
    <a:srgbClr val="C4000E"/>
    <a:srgbClr val="AAAAAA"/>
    <a:srgbClr val="ABA7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249" autoAdjust="0"/>
  </p:normalViewPr>
  <p:slideViewPr>
    <p:cSldViewPr snapToGrid="0">
      <p:cViewPr varScale="1">
        <p:scale>
          <a:sx n="67" d="100"/>
          <a:sy n="67" d="100"/>
        </p:scale>
        <p:origin x="6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160519" cy="367029"/>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438457" y="0"/>
            <a:ext cx="4160519" cy="367029"/>
          </a:xfrm>
          <a:prstGeom prst="rect">
            <a:avLst/>
          </a:prstGeom>
          <a:noFill/>
          <a:ln>
            <a:noFill/>
          </a:ln>
        </p:spPr>
        <p:txBody>
          <a:bodyPr lIns="91425" tIns="91425" rIns="91425" bIns="91425"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606675" y="914400"/>
            <a:ext cx="4387850" cy="2468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60120" y="3520439"/>
            <a:ext cx="7680959" cy="288036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948171"/>
            <a:ext cx="4160519" cy="367028"/>
          </a:xfrm>
          <a:prstGeom prst="rect">
            <a:avLst/>
          </a:prstGeom>
          <a:noFill/>
          <a:ln>
            <a:noFill/>
          </a:ln>
        </p:spPr>
        <p:txBody>
          <a:bodyPr lIns="91425" tIns="91425" rIns="91425" bIns="91425" anchor="b"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438457" y="6948171"/>
            <a:ext cx="4160519" cy="367028"/>
          </a:xfrm>
          <a:prstGeom prst="rect">
            <a:avLst/>
          </a:prstGeom>
          <a:noFill/>
          <a:ln>
            <a:noFill/>
          </a:ln>
        </p:spPr>
        <p:txBody>
          <a:bodyPr lIns="96650" tIns="48325" rIns="96650" bIns="48325" anchor="b" anchorCtr="0">
            <a:noAutofit/>
          </a:bodyPr>
          <a:lstStyle/>
          <a:p>
            <a:pPr marL="0" marR="0" lvl="0" indent="0" algn="r" rtl="0">
              <a:spcBef>
                <a:spcPts val="0"/>
              </a:spcBef>
              <a:buSzPct val="25000"/>
              <a:buNone/>
            </a:pPr>
            <a:fld id="{00000000-1234-1234-1234-123412341234}" type="slidenum">
              <a:rPr lang="en-GB" sz="1300" b="0" i="0" u="none" strike="noStrike" cap="none">
                <a:solidFill>
                  <a:schemeClr val="dk1"/>
                </a:solidFill>
                <a:latin typeface="Calibri"/>
                <a:ea typeface="Calibri"/>
                <a:cs typeface="Calibri"/>
                <a:sym typeface="Calibri"/>
              </a:rPr>
              <a:t>‹#›</a:t>
            </a:fld>
            <a:endParaRPr lang="en-GB"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2606675" y="914400"/>
            <a:ext cx="4387850" cy="2468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960120" y="3520439"/>
            <a:ext cx="7680959" cy="2880360"/>
          </a:xfrm>
          <a:prstGeom prst="rect">
            <a:avLst/>
          </a:prstGeom>
          <a:noFill/>
          <a:ln>
            <a:noFill/>
          </a:ln>
        </p:spPr>
        <p:txBody>
          <a:bodyPr lIns="96650" tIns="48325" rIns="96650" bIns="48325" anchor="t" anchorCtr="0">
            <a:noAutofit/>
          </a:bodyPr>
          <a:lstStyle/>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Title Page</a:t>
            </a:r>
          </a:p>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Theme Text: Eras Medium ITC</a:t>
            </a: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Theme Colours: Paragraf Red, Paragraf Grey, Paragraf Secondary Grey, Black</a:t>
            </a:r>
            <a:endParaRPr sz="1200" b="0" i="0" u="none" strike="noStrike" cap="none" dirty="0">
              <a:solidFill>
                <a:schemeClr val="dk1"/>
              </a:solidFill>
              <a:latin typeface="Calibri"/>
              <a:ea typeface="Calibri"/>
              <a:cs typeface="Calibri"/>
              <a:sym typeface="Calibri"/>
            </a:endParaRPr>
          </a:p>
        </p:txBody>
      </p:sp>
      <p:sp>
        <p:nvSpPr>
          <p:cNvPr id="98" name="Shape 98"/>
          <p:cNvSpPr txBox="1">
            <a:spLocks noGrp="1"/>
          </p:cNvSpPr>
          <p:nvPr>
            <p:ph type="sldNum" idx="12"/>
          </p:nvPr>
        </p:nvSpPr>
        <p:spPr>
          <a:xfrm>
            <a:off x="5438457" y="6948171"/>
            <a:ext cx="4160519" cy="367028"/>
          </a:xfrm>
          <a:prstGeom prst="rect">
            <a:avLst/>
          </a:prstGeom>
          <a:noFill/>
          <a:ln>
            <a:noFill/>
          </a:ln>
        </p:spPr>
        <p:txBody>
          <a:bodyPr lIns="96650" tIns="48325" rIns="96650" bIns="48325" anchor="b" anchorCtr="0">
            <a:noAutofit/>
          </a:bodyPr>
          <a:lstStyle/>
          <a:p>
            <a:pPr marL="0" marR="0" lvl="0" indent="0" algn="r" rtl="0">
              <a:spcBef>
                <a:spcPts val="0"/>
              </a:spcBef>
              <a:buSzPct val="25000"/>
              <a:buNone/>
            </a:pPr>
            <a:fld id="{00000000-1234-1234-1234-123412341234}" type="slidenum">
              <a:rPr lang="en-GB" sz="1300">
                <a:solidFill>
                  <a:schemeClr val="dk1"/>
                </a:solidFill>
                <a:latin typeface="Calibri"/>
                <a:ea typeface="Calibri"/>
                <a:cs typeface="Calibri"/>
                <a:sym typeface="Calibri"/>
              </a:rPr>
              <a:t>1</a:t>
            </a:fld>
            <a:endParaRPr lang="en-GB" sz="13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2606675" y="914400"/>
            <a:ext cx="4387850" cy="2468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960120" y="3520439"/>
            <a:ext cx="7680900" cy="2880300"/>
          </a:xfrm>
          <a:prstGeom prst="rect">
            <a:avLst/>
          </a:prstGeom>
          <a:noFill/>
          <a:ln>
            <a:noFill/>
          </a:ln>
        </p:spPr>
        <p:txBody>
          <a:bodyPr lIns="96650" tIns="48325" rIns="96650" bIns="48325" anchor="t" anchorCtr="0">
            <a:noAutofit/>
          </a:bodyPr>
          <a:lstStyle/>
          <a:p>
            <a:pPr marL="0" marR="0" lvl="0" indent="0" algn="l" rtl="0">
              <a:lnSpc>
                <a:spcPct val="90000"/>
              </a:lnSpc>
              <a:spcBef>
                <a:spcPts val="0"/>
              </a:spcBef>
              <a:buSzPct val="25000"/>
              <a:buNone/>
            </a:pPr>
            <a:r>
              <a:rPr lang="en-GB" sz="1200" b="0" i="0" u="none" strike="noStrike" cap="none" dirty="0">
                <a:solidFill>
                  <a:schemeClr val="dk1"/>
                </a:solidFill>
                <a:latin typeface="Calibri"/>
                <a:ea typeface="Calibri"/>
                <a:cs typeface="Calibri"/>
                <a:sym typeface="Calibri"/>
              </a:rPr>
              <a:t>Standard Text Page</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5438457" y="6948171"/>
            <a:ext cx="4160400" cy="366900"/>
          </a:xfrm>
          <a:prstGeom prst="rect">
            <a:avLst/>
          </a:prstGeom>
          <a:noFill/>
          <a:ln>
            <a:noFill/>
          </a:ln>
        </p:spPr>
        <p:txBody>
          <a:bodyPr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2295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2986088" y="887413"/>
            <a:ext cx="4262437" cy="23971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1023462" y="3418829"/>
            <a:ext cx="8187626" cy="2797167"/>
          </a:xfrm>
          <a:prstGeom prst="rect">
            <a:avLst/>
          </a:prstGeom>
          <a:noFill/>
          <a:ln>
            <a:noFill/>
          </a:ln>
        </p:spPr>
        <p:txBody>
          <a:bodyPr lIns="96650" tIns="48325" rIns="96650" bIns="48325" anchor="t" anchorCtr="0">
            <a:noAutofit/>
          </a:bodyPr>
          <a:lstStyle/>
          <a:p>
            <a:pPr marL="0" marR="0" lvl="0" indent="0" algn="l" rtl="0">
              <a:lnSpc>
                <a:spcPct val="90000"/>
              </a:lnSpc>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5797244" y="6747628"/>
            <a:ext cx="4434871" cy="356310"/>
          </a:xfrm>
          <a:prstGeom prst="rect">
            <a:avLst/>
          </a:prstGeom>
          <a:noFill/>
          <a:ln>
            <a:noFill/>
          </a:ln>
        </p:spPr>
        <p:txBody>
          <a:bodyPr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96494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2986088" y="887413"/>
            <a:ext cx="4262437" cy="23971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1023462" y="3418829"/>
            <a:ext cx="8187626" cy="2797167"/>
          </a:xfrm>
          <a:prstGeom prst="rect">
            <a:avLst/>
          </a:prstGeom>
          <a:noFill/>
          <a:ln>
            <a:noFill/>
          </a:ln>
        </p:spPr>
        <p:txBody>
          <a:bodyPr lIns="96650" tIns="48325" rIns="96650" bIns="48325" anchor="t" anchorCtr="0">
            <a:noAutofit/>
          </a:bodyPr>
          <a:lstStyle/>
          <a:p>
            <a:pPr marL="0" marR="0" lvl="0" indent="0" algn="l" rtl="0">
              <a:lnSpc>
                <a:spcPct val="90000"/>
              </a:lnSpc>
              <a:spcBef>
                <a:spcPts val="0"/>
              </a:spcBef>
              <a:buSzPct val="25000"/>
              <a:buNone/>
            </a:pPr>
            <a:r>
              <a:rPr lang="en-GB" sz="1200" b="0" i="0" u="none" strike="noStrike" cap="none" dirty="0">
                <a:solidFill>
                  <a:schemeClr val="dk1"/>
                </a:solidFill>
                <a:latin typeface="Calibri"/>
                <a:ea typeface="Calibri"/>
                <a:cs typeface="Calibri"/>
                <a:sym typeface="Calibri"/>
              </a:rPr>
              <a:t>New Photo’s required for internal presentation</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5797244" y="6747628"/>
            <a:ext cx="4434871" cy="356310"/>
          </a:xfrm>
          <a:prstGeom prst="rect">
            <a:avLst/>
          </a:prstGeom>
          <a:noFill/>
          <a:ln>
            <a:noFill/>
          </a:ln>
        </p:spPr>
        <p:txBody>
          <a:bodyPr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4</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2034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2606675" y="914400"/>
            <a:ext cx="4387850" cy="2468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960120" y="3520439"/>
            <a:ext cx="7680900" cy="2880300"/>
          </a:xfrm>
          <a:prstGeom prst="rect">
            <a:avLst/>
          </a:prstGeom>
          <a:noFill/>
          <a:ln>
            <a:noFill/>
          </a:ln>
        </p:spPr>
        <p:txBody>
          <a:bodyPr lIns="96650" tIns="48325" rIns="96650" bIns="48325" anchor="t" anchorCtr="0">
            <a:noAutofit/>
          </a:bodyPr>
          <a:lstStyle/>
          <a:p>
            <a:pPr marL="0" marR="0" lvl="0" indent="0" algn="l" rtl="0">
              <a:lnSpc>
                <a:spcPct val="90000"/>
              </a:lnSpc>
              <a:spcBef>
                <a:spcPts val="0"/>
              </a:spcBef>
              <a:buSzPct val="25000"/>
              <a:buNone/>
            </a:pPr>
            <a:r>
              <a:rPr lang="en-GB" sz="1200" b="0" i="0" u="none" strike="noStrike" cap="none" dirty="0">
                <a:solidFill>
                  <a:schemeClr val="dk1"/>
                </a:solidFill>
                <a:latin typeface="Calibri"/>
                <a:ea typeface="Calibri"/>
                <a:cs typeface="Calibri"/>
                <a:sym typeface="Calibri"/>
              </a:rPr>
              <a:t>Standard Text Page</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5438457" y="6948171"/>
            <a:ext cx="4160400" cy="366900"/>
          </a:xfrm>
          <a:prstGeom prst="rect">
            <a:avLst/>
          </a:prstGeom>
          <a:noFill/>
          <a:ln>
            <a:noFill/>
          </a:ln>
        </p:spPr>
        <p:txBody>
          <a:bodyPr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5</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6483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Repeatable curve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GB" sz="1300" b="0" i="0" u="none" strike="noStrike" cap="none" smtClean="0">
                <a:solidFill>
                  <a:schemeClr val="dk1"/>
                </a:solidFill>
                <a:latin typeface="Calibri"/>
                <a:ea typeface="Calibri"/>
                <a:cs typeface="Calibri"/>
                <a:sym typeface="Calibri"/>
              </a:rPr>
              <a:t>6</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630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2606675" y="914400"/>
            <a:ext cx="4387850" cy="2468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960120" y="3520439"/>
            <a:ext cx="7680900" cy="2880300"/>
          </a:xfrm>
          <a:prstGeom prst="rect">
            <a:avLst/>
          </a:prstGeom>
          <a:noFill/>
          <a:ln>
            <a:noFill/>
          </a:ln>
        </p:spPr>
        <p:txBody>
          <a:bodyPr lIns="96650" tIns="48325" rIns="96650" bIns="48325" anchor="t" anchorCtr="0">
            <a:noAutofit/>
          </a:bodyPr>
          <a:lstStyle/>
          <a:p>
            <a:pPr marL="0" marR="0" lvl="0" indent="0" algn="l" rtl="0">
              <a:lnSpc>
                <a:spcPct val="90000"/>
              </a:lnSpc>
              <a:spcBef>
                <a:spcPts val="0"/>
              </a:spcBef>
              <a:buSzPct val="25000"/>
              <a:buNone/>
            </a:pPr>
            <a:r>
              <a:rPr lang="en-GB" sz="1200" b="0" i="0" u="none" strike="noStrike" cap="none" dirty="0">
                <a:solidFill>
                  <a:schemeClr val="dk1"/>
                </a:solidFill>
                <a:latin typeface="Calibri"/>
                <a:ea typeface="Calibri"/>
                <a:cs typeface="Calibri"/>
                <a:sym typeface="Calibri"/>
              </a:rPr>
              <a:t>Standard Text Page</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5438457" y="6948171"/>
            <a:ext cx="4160400" cy="366900"/>
          </a:xfrm>
          <a:prstGeom prst="rect">
            <a:avLst/>
          </a:prstGeom>
          <a:noFill/>
          <a:ln>
            <a:noFill/>
          </a:ln>
        </p:spPr>
        <p:txBody>
          <a:bodyPr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7</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9044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2606675" y="914400"/>
            <a:ext cx="4387850" cy="2468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960120" y="3520439"/>
            <a:ext cx="7680900" cy="2880300"/>
          </a:xfrm>
          <a:prstGeom prst="rect">
            <a:avLst/>
          </a:prstGeom>
          <a:noFill/>
          <a:ln>
            <a:noFill/>
          </a:ln>
        </p:spPr>
        <p:txBody>
          <a:bodyPr lIns="96650" tIns="48325" rIns="96650" bIns="48325" anchor="t" anchorCtr="0">
            <a:noAutofit/>
          </a:bodyPr>
          <a:lstStyle/>
          <a:p>
            <a:pPr marL="0" marR="0" lvl="0" indent="0" algn="l" rtl="0">
              <a:lnSpc>
                <a:spcPct val="90000"/>
              </a:lnSpc>
              <a:spcBef>
                <a:spcPts val="0"/>
              </a:spcBef>
              <a:buSzPct val="25000"/>
              <a:buNone/>
            </a:pPr>
            <a:r>
              <a:rPr lang="en-GB" sz="1200" b="0" i="0" u="none" strike="noStrike" cap="none" dirty="0">
                <a:solidFill>
                  <a:schemeClr val="dk1"/>
                </a:solidFill>
                <a:latin typeface="Calibri"/>
                <a:ea typeface="Calibri"/>
                <a:cs typeface="Calibri"/>
                <a:sym typeface="Calibri"/>
              </a:rPr>
              <a:t>Standard Text Page</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5438457" y="6948171"/>
            <a:ext cx="4160400" cy="366900"/>
          </a:xfrm>
          <a:prstGeom prst="rect">
            <a:avLst/>
          </a:prstGeom>
          <a:noFill/>
          <a:ln>
            <a:noFill/>
          </a:ln>
        </p:spPr>
        <p:txBody>
          <a:bodyPr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8</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75940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2986088" y="887413"/>
            <a:ext cx="4262437" cy="23971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1023462" y="3418829"/>
            <a:ext cx="8187689" cy="2797225"/>
          </a:xfrm>
          <a:prstGeom prst="rect">
            <a:avLst/>
          </a:prstGeom>
          <a:noFill/>
          <a:ln>
            <a:noFill/>
          </a:ln>
        </p:spPr>
        <p:txBody>
          <a:bodyPr lIns="96650" tIns="48325" rIns="96650" bIns="4832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5797245" y="6747627"/>
            <a:ext cx="4434998" cy="356435"/>
          </a:xfrm>
          <a:prstGeom prst="rect">
            <a:avLst/>
          </a:prstGeom>
          <a:noFill/>
          <a:ln>
            <a:noFill/>
          </a:ln>
        </p:spPr>
        <p:txBody>
          <a:bodyPr lIns="96650" tIns="48325" rIns="96650" bIns="48325" anchor="b" anchorCtr="0">
            <a:noAutofit/>
          </a:bodyPr>
          <a:lstStyle/>
          <a:p>
            <a:pPr marL="0" marR="0" lvl="0" indent="0" algn="r" rtl="0">
              <a:spcBef>
                <a:spcPts val="0"/>
              </a:spcBef>
              <a:buSzPct val="25000"/>
              <a:buNone/>
            </a:pPr>
            <a:fld id="{00000000-1234-1234-1234-123412341234}" type="slidenum">
              <a:rPr lang="en-GB" sz="1300">
                <a:solidFill>
                  <a:schemeClr val="dk1"/>
                </a:solidFill>
                <a:latin typeface="Calibri"/>
                <a:ea typeface="Calibri"/>
                <a:cs typeface="Calibri"/>
                <a:sym typeface="Calibri"/>
              </a:rPr>
              <a:t>12</a:t>
            </a:fld>
            <a:endParaRPr lang="en-GB" sz="13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pic>
        <p:nvPicPr>
          <p:cNvPr id="16" name="Shape 16" descr="E:\1. Work\2. 2D Technologies\2. Company Info\Website\Web Images\test 1.jpg"/>
          <p:cNvPicPr preferRelativeResize="0"/>
          <p:nvPr/>
        </p:nvPicPr>
        <p:blipFill rotWithShape="1">
          <a:blip r:embed="rId2">
            <a:alphaModFix/>
          </a:blip>
          <a:srcRect/>
          <a:stretch/>
        </p:blipFill>
        <p:spPr>
          <a:xfrm rot="10800000">
            <a:off x="6781" y="2162175"/>
            <a:ext cx="6501910" cy="4695824"/>
          </a:xfrm>
          <a:prstGeom prst="rect">
            <a:avLst/>
          </a:prstGeom>
          <a:noFill/>
          <a:ln>
            <a:noFill/>
          </a:ln>
        </p:spPr>
      </p:pic>
      <p:pic>
        <p:nvPicPr>
          <p:cNvPr id="17" name="Shape 17" descr="C:\Users\Sye\Desktop\corner.png"/>
          <p:cNvPicPr preferRelativeResize="0"/>
          <p:nvPr/>
        </p:nvPicPr>
        <p:blipFill rotWithShape="1">
          <a:blip r:embed="rId3">
            <a:alphaModFix/>
          </a:blip>
          <a:srcRect/>
          <a:stretch/>
        </p:blipFill>
        <p:spPr>
          <a:xfrm>
            <a:off x="5681305" y="-5315"/>
            <a:ext cx="6516009" cy="4706006"/>
          </a:xfrm>
          <a:prstGeom prst="rect">
            <a:avLst/>
          </a:prstGeom>
          <a:noFill/>
          <a:ln>
            <a:noFill/>
          </a:ln>
        </p:spPr>
      </p:pic>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862527" y="6333637"/>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780" y="6492289"/>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pic>
        <p:nvPicPr>
          <p:cNvPr id="24" name="Shape 24" descr="E:\1. Work\2. 2D Technologies\2. Company Info\Website\Web Images\test 1.jpg"/>
          <p:cNvPicPr preferRelativeResize="0"/>
          <p:nvPr/>
        </p:nvPicPr>
        <p:blipFill rotWithShape="1">
          <a:blip r:embed="rId2">
            <a:alphaModFix/>
          </a:blip>
          <a:srcRect/>
          <a:stretch/>
        </p:blipFill>
        <p:spPr>
          <a:xfrm rot="10800000">
            <a:off x="-2467" y="2170213"/>
            <a:ext cx="6501910" cy="4695824"/>
          </a:xfrm>
          <a:prstGeom prst="rect">
            <a:avLst/>
          </a:prstGeom>
          <a:noFill/>
          <a:ln>
            <a:noFill/>
          </a:ln>
        </p:spPr>
      </p:pic>
      <p:pic>
        <p:nvPicPr>
          <p:cNvPr id="25" name="Shape 25" descr="C:\Users\Sye\Desktop\corner.png"/>
          <p:cNvPicPr preferRelativeResize="0"/>
          <p:nvPr/>
        </p:nvPicPr>
        <p:blipFill rotWithShape="1">
          <a:blip r:embed="rId3">
            <a:alphaModFix/>
          </a:blip>
          <a:srcRect/>
          <a:stretch/>
        </p:blipFill>
        <p:spPr>
          <a:xfrm>
            <a:off x="4524233" y="-10365"/>
            <a:ext cx="6516009" cy="4706006"/>
          </a:xfrm>
          <a:prstGeom prst="rect">
            <a:avLst/>
          </a:prstGeom>
          <a:noFill/>
          <a:ln>
            <a:noFill/>
          </a:ln>
        </p:spPr>
      </p:pic>
      <p:sp>
        <p:nvSpPr>
          <p:cNvPr id="26" name="Shape 26"/>
          <p:cNvSpPr txBox="1">
            <a:spLocks noGrp="1"/>
          </p:cNvSpPr>
          <p:nvPr>
            <p:ph type="title"/>
          </p:nvPr>
        </p:nvSpPr>
        <p:spPr>
          <a:xfrm>
            <a:off x="3545" y="3622"/>
            <a:ext cx="10515599" cy="622296"/>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C60C30"/>
              </a:buClr>
              <a:buFont typeface="Calibri"/>
              <a:buNone/>
              <a:defRPr sz="3000" b="0" i="0" u="none" strike="noStrike" cap="none">
                <a:solidFill>
                  <a:srgbClr val="C60C3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9525" y="719839"/>
            <a:ext cx="10515599" cy="5585266"/>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8" name="Shape 28"/>
          <p:cNvSpPr txBox="1">
            <a:spLocks noGrp="1"/>
          </p:cNvSpPr>
          <p:nvPr>
            <p:ph type="dt" idx="10"/>
          </p:nvPr>
        </p:nvSpPr>
        <p:spPr>
          <a:xfrm>
            <a:off x="8862527" y="6333637"/>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36599" y="6447561"/>
            <a:ext cx="2743199" cy="365125"/>
          </a:xfrm>
          <a:prstGeom prst="rect">
            <a:avLst/>
          </a:prstGeom>
          <a:noFill/>
          <a:ln>
            <a:noFill/>
          </a:ln>
        </p:spPr>
        <p:txBody>
          <a:bodyPr lIns="91425" tIns="45700" rIns="91425" bIns="45700" anchor="ctr" anchorCtr="0">
            <a:noAutofit/>
          </a:bodyPr>
          <a:lstStyle>
            <a:lvl1pPr>
              <a:defRPr sz="2400">
                <a:latin typeface="Eras Medium ITC" panose="020B0602030504020804" pitchFamily="34" charset="0"/>
              </a:defRPr>
            </a:lvl1pPr>
          </a:lstStyle>
          <a:p>
            <a:pPr>
              <a:buSzPct val="25000"/>
            </a:pPr>
            <a:fld id="{00000000-1234-1234-1234-123412341234}" type="slidenum">
              <a:rPr lang="en-GB" smtClean="0">
                <a:solidFill>
                  <a:srgbClr val="888888"/>
                </a:solidFill>
                <a:ea typeface="Calibri"/>
                <a:cs typeface="Calibri"/>
                <a:sym typeface="Calibri"/>
              </a:rPr>
              <a:pPr>
                <a:buSzPct val="25000"/>
              </a:pPr>
              <a:t>‹#›</a:t>
            </a:fld>
            <a:endParaRPr lang="en-GB" dirty="0">
              <a:solidFill>
                <a:srgbClr val="888888"/>
              </a:solidFill>
              <a:ea typeface="Calibri"/>
              <a:cs typeface="Calibri"/>
              <a:sym typeface="Calibri"/>
            </a:endParaRPr>
          </a:p>
        </p:txBody>
      </p:sp>
      <p:sp>
        <p:nvSpPr>
          <p:cNvPr id="31" name="Shape 31"/>
          <p:cNvSpPr/>
          <p:nvPr/>
        </p:nvSpPr>
        <p:spPr>
          <a:xfrm>
            <a:off x="11015832" y="-47625"/>
            <a:ext cx="1232874" cy="6974736"/>
          </a:xfrm>
          <a:prstGeom prst="rect">
            <a:avLst/>
          </a:prstGeom>
          <a:solidFill>
            <a:srgbClr val="C60C30"/>
          </a:solidFill>
          <a:ln w="31750" cap="flat" cmpd="sng">
            <a:solidFill>
              <a:srgbClr val="C4C5C0"/>
            </a:solidFill>
            <a:prstDash val="solid"/>
            <a:miter lim="8000"/>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2" name="Shape 32"/>
          <p:cNvSpPr txBox="1"/>
          <p:nvPr/>
        </p:nvSpPr>
        <p:spPr>
          <a:xfrm>
            <a:off x="11069710" y="3459"/>
            <a:ext cx="1123950" cy="622459"/>
          </a:xfrm>
          <a:prstGeom prst="rect">
            <a:avLst/>
          </a:prstGeom>
          <a:noFill/>
          <a:ln>
            <a:noFill/>
          </a:ln>
        </p:spPr>
        <p:txBody>
          <a:bodyPr lIns="91425" tIns="45700" rIns="91425" bIns="45700" anchor="t" anchorCtr="0">
            <a:noAutofit/>
          </a:bodyPr>
          <a:lstStyle/>
          <a:p>
            <a:pPr marL="0" marR="0" lvl="0" indent="0" algn="ctr" rtl="0">
              <a:spcBef>
                <a:spcPts val="0"/>
              </a:spcBef>
              <a:buNone/>
            </a:pPr>
            <a:endParaRPr/>
          </a:p>
        </p:txBody>
      </p:sp>
      <p:pic>
        <p:nvPicPr>
          <p:cNvPr id="33" name="Shape 3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1171928" y="5680630"/>
            <a:ext cx="862361" cy="10398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862527" y="6333637"/>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780" y="6492289"/>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8862527" y="6333637"/>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780" y="6492289"/>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
        <p:nvSpPr>
          <p:cNvPr id="47" name="Shape 47"/>
          <p:cNvSpPr/>
          <p:nvPr/>
        </p:nvSpPr>
        <p:spPr>
          <a:xfrm>
            <a:off x="11015832" y="-47625"/>
            <a:ext cx="1232874" cy="6974736"/>
          </a:xfrm>
          <a:prstGeom prst="rect">
            <a:avLst/>
          </a:prstGeom>
          <a:solidFill>
            <a:srgbClr val="C60C30"/>
          </a:solidFill>
          <a:ln w="31750" cap="flat" cmpd="sng">
            <a:solidFill>
              <a:srgbClr val="C4C5C0"/>
            </a:solidFill>
            <a:prstDash val="solid"/>
            <a:miter lim="8000"/>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8" name="Shape 48" descr="C:\Users\Sye\Desktop\2D logo circle.png"/>
          <p:cNvPicPr preferRelativeResize="0"/>
          <p:nvPr/>
        </p:nvPicPr>
        <p:blipFill rotWithShape="1">
          <a:blip r:embed="rId2">
            <a:alphaModFix/>
          </a:blip>
          <a:srcRect/>
          <a:stretch/>
        </p:blipFill>
        <p:spPr>
          <a:xfrm>
            <a:off x="11084110" y="5756985"/>
            <a:ext cx="1050817" cy="1035697"/>
          </a:xfrm>
          <a:prstGeom prst="rect">
            <a:avLst/>
          </a:prstGeom>
          <a:noFill/>
          <a:ln>
            <a:noFill/>
          </a:ln>
        </p:spPr>
      </p:pic>
      <p:sp>
        <p:nvSpPr>
          <p:cNvPr id="49" name="Shape 49"/>
          <p:cNvSpPr/>
          <p:nvPr/>
        </p:nvSpPr>
        <p:spPr>
          <a:xfrm>
            <a:off x="11118978" y="5775648"/>
            <a:ext cx="973495" cy="973495"/>
          </a:xfrm>
          <a:prstGeom prst="ellipse">
            <a:avLst/>
          </a:prstGeom>
          <a:noFill/>
          <a:ln w="31750" cap="flat" cmpd="sng">
            <a:solidFill>
              <a:srgbClr val="C4C5C0"/>
            </a:solidFill>
            <a:prstDash val="solid"/>
            <a:miter lim="8000"/>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0" name="Shape 50"/>
          <p:cNvSpPr txBox="1"/>
          <p:nvPr/>
        </p:nvSpPr>
        <p:spPr>
          <a:xfrm>
            <a:off x="11029950" y="-26360"/>
            <a:ext cx="1123950" cy="365125"/>
          </a:xfrm>
          <a:prstGeom prst="rect">
            <a:avLst/>
          </a:prstGeom>
          <a:noFill/>
          <a:ln>
            <a:noFill/>
          </a:ln>
        </p:spPr>
        <p:txBody>
          <a:bodyPr lIns="91425" tIns="45700" rIns="91425" bIns="45700" anchor="t" anchorCtr="0">
            <a:noAutofit/>
          </a:bodyPr>
          <a:lstStyle/>
          <a:p>
            <a:pPr marL="0" marR="0" lvl="0" indent="0" algn="r" rt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5"/>
        <p:cNvGrpSpPr/>
        <p:nvPr/>
      </p:nvGrpSpPr>
      <p:grpSpPr>
        <a:xfrm>
          <a:off x="0" y="0"/>
          <a:ext cx="0" cy="0"/>
          <a:chOff x="0" y="0"/>
          <a:chExt cx="0" cy="0"/>
        </a:xfrm>
      </p:grpSpPr>
      <p:sp>
        <p:nvSpPr>
          <p:cNvPr id="66" name="Shape 66"/>
          <p:cNvSpPr txBox="1">
            <a:spLocks noGrp="1"/>
          </p:cNvSpPr>
          <p:nvPr>
            <p:ph type="dt" idx="10"/>
          </p:nvPr>
        </p:nvSpPr>
        <p:spPr>
          <a:xfrm>
            <a:off x="8862527" y="6333637"/>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780" y="6492289"/>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8862527" y="6333637"/>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780" y="6492289"/>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862527" y="6333637"/>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780" y="6492289"/>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8862527" y="6333637"/>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6780" y="6492289"/>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8862527" y="6333637"/>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780" y="6492289"/>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862527" y="6333637"/>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780" y="6492289"/>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p:nvPr/>
        </p:nvSpPr>
        <p:spPr>
          <a:xfrm>
            <a:off x="1140985" y="2982248"/>
            <a:ext cx="9729361" cy="2705536"/>
          </a:xfrm>
          <a:prstGeom prst="rect">
            <a:avLst/>
          </a:prstGeom>
          <a:noFill/>
          <a:ln>
            <a:noFill/>
          </a:ln>
        </p:spPr>
        <p:txBody>
          <a:bodyPr lIns="91425" tIns="45700" rIns="91425" bIns="45700" anchor="t" anchorCtr="0">
            <a:noAutofit/>
          </a:bodyPr>
          <a:lstStyle/>
          <a:p>
            <a:pPr marL="228600" marR="0" lvl="0" indent="-228600" rtl="0">
              <a:lnSpc>
                <a:spcPct val="90000"/>
              </a:lnSpc>
              <a:spcBef>
                <a:spcPts val="0"/>
              </a:spcBef>
              <a:spcAft>
                <a:spcPts val="0"/>
              </a:spcAft>
              <a:buSzPct val="25000"/>
              <a:buNone/>
            </a:pPr>
            <a:r>
              <a:rPr lang="en-GB" sz="4000" dirty="0">
                <a:solidFill>
                  <a:schemeClr val="dk1"/>
                </a:solidFill>
                <a:latin typeface="Eras Medium ITC" panose="020B0602030504020804" pitchFamily="34" charset="0"/>
                <a:ea typeface="Calibri"/>
                <a:cs typeface="Calibri"/>
                <a:sym typeface="Calibri"/>
              </a:rPr>
              <a:t>[Podcast]</a:t>
            </a:r>
            <a:r>
              <a:rPr lang="en-GB" sz="4000" dirty="0" err="1">
                <a:solidFill>
                  <a:schemeClr val="dk1"/>
                </a:solidFill>
                <a:latin typeface="Eras Medium ITC" panose="020B0602030504020804" pitchFamily="34" charset="0"/>
                <a:cs typeface="Calibri"/>
              </a:rPr>
              <a:t>Paragraf</a:t>
            </a:r>
            <a:r>
              <a:rPr lang="en-GB" sz="4000" dirty="0">
                <a:solidFill>
                  <a:schemeClr val="dk1"/>
                </a:solidFill>
                <a:latin typeface="Eras Medium ITC" panose="020B0602030504020804" pitchFamily="34" charset="0"/>
                <a:cs typeface="Calibri"/>
              </a:rPr>
              <a:t> and NPL demonstrate that graphene Hall Effect sensors are ready for high-radiation applications</a:t>
            </a:r>
            <a:endParaRPr lang="en-GB" sz="1600" dirty="0">
              <a:solidFill>
                <a:schemeClr val="dk1"/>
              </a:solidFill>
              <a:latin typeface="Eras Medium ITC" panose="020B0602030504020804" pitchFamily="34" charset="0"/>
              <a:ea typeface="Calibri"/>
              <a:cs typeface="Calibri"/>
              <a:sym typeface="Calibri"/>
            </a:endParaRPr>
          </a:p>
          <a:p>
            <a:pPr marL="228600" marR="0" lvl="0" indent="-228600" rtl="0">
              <a:lnSpc>
                <a:spcPct val="90000"/>
              </a:lnSpc>
              <a:spcBef>
                <a:spcPts val="0"/>
              </a:spcBef>
              <a:spcAft>
                <a:spcPts val="0"/>
              </a:spcAft>
              <a:buSzPct val="25000"/>
              <a:buNone/>
            </a:pPr>
            <a:endParaRPr lang="en-GB" sz="2000" dirty="0">
              <a:solidFill>
                <a:schemeClr val="dk1"/>
              </a:solidFill>
              <a:latin typeface="Eras Medium ITC" panose="020B0602030504020804" pitchFamily="34" charset="0"/>
              <a:ea typeface="Calibri"/>
              <a:cs typeface="Calibri"/>
              <a:sym typeface="Calibri"/>
            </a:endParaRPr>
          </a:p>
          <a:p>
            <a:pPr marL="228600" marR="0" lvl="0" indent="-228600" rtl="0">
              <a:lnSpc>
                <a:spcPct val="90000"/>
              </a:lnSpc>
              <a:spcBef>
                <a:spcPts val="0"/>
              </a:spcBef>
              <a:spcAft>
                <a:spcPts val="0"/>
              </a:spcAft>
              <a:buSzPct val="25000"/>
              <a:buNone/>
            </a:pPr>
            <a:r>
              <a:rPr lang="en-GB" sz="2000" dirty="0">
                <a:solidFill>
                  <a:schemeClr val="dk1"/>
                </a:solidFill>
                <a:latin typeface="Eras Medium ITC" panose="020B0602030504020804" pitchFamily="34" charset="0"/>
                <a:ea typeface="Calibri"/>
                <a:cs typeface="Calibri"/>
                <a:sym typeface="Calibri"/>
              </a:rPr>
              <a:t>Dr Ivor Guiney, Co-founder of </a:t>
            </a:r>
            <a:r>
              <a:rPr lang="en-GB" sz="2000" dirty="0" err="1">
                <a:solidFill>
                  <a:schemeClr val="dk1"/>
                </a:solidFill>
                <a:latin typeface="Eras Medium ITC" panose="020B0602030504020804" pitchFamily="34" charset="0"/>
                <a:ea typeface="Calibri"/>
                <a:cs typeface="Calibri"/>
                <a:sym typeface="Calibri"/>
              </a:rPr>
              <a:t>Paragraf</a:t>
            </a:r>
            <a:r>
              <a:rPr lang="en-GB" sz="2000" dirty="0">
                <a:solidFill>
                  <a:schemeClr val="dk1"/>
                </a:solidFill>
                <a:latin typeface="Eras Medium ITC" panose="020B0602030504020804" pitchFamily="34" charset="0"/>
                <a:ea typeface="Calibri"/>
                <a:cs typeface="Calibri"/>
                <a:sym typeface="Calibri"/>
              </a:rPr>
              <a:t> </a:t>
            </a:r>
          </a:p>
          <a:p>
            <a:pPr marL="228600" marR="0" lvl="0" indent="-228600" rtl="0">
              <a:lnSpc>
                <a:spcPct val="90000"/>
              </a:lnSpc>
              <a:spcBef>
                <a:spcPts val="0"/>
              </a:spcBef>
              <a:spcAft>
                <a:spcPts val="0"/>
              </a:spcAft>
              <a:buSzPct val="25000"/>
              <a:buNone/>
            </a:pPr>
            <a:endParaRPr lang="en-GB" sz="2000" dirty="0">
              <a:solidFill>
                <a:schemeClr val="dk1"/>
              </a:solidFill>
              <a:latin typeface="Eras Medium ITC" panose="020B0602030504020804" pitchFamily="34" charset="0"/>
              <a:ea typeface="Calibri"/>
              <a:cs typeface="Calibri"/>
              <a:sym typeface="Calibri"/>
            </a:endParaRPr>
          </a:p>
          <a:p>
            <a:pPr marL="228600" marR="0" lvl="0" indent="-228600" rtl="0">
              <a:lnSpc>
                <a:spcPct val="90000"/>
              </a:lnSpc>
              <a:spcBef>
                <a:spcPts val="0"/>
              </a:spcBef>
              <a:spcAft>
                <a:spcPts val="0"/>
              </a:spcAft>
              <a:buSzPct val="25000"/>
              <a:buNone/>
            </a:pPr>
            <a:r>
              <a:rPr lang="en-GB" sz="2000" dirty="0">
                <a:solidFill>
                  <a:schemeClr val="dk1"/>
                </a:solidFill>
                <a:latin typeface="Eras Medium ITC" panose="020B0602030504020804" pitchFamily="34" charset="0"/>
                <a:ea typeface="Calibri"/>
                <a:cs typeface="Calibri"/>
                <a:sym typeface="Calibri"/>
              </a:rPr>
              <a:t>Tuesday September 15</a:t>
            </a:r>
            <a:r>
              <a:rPr lang="en-GB" sz="2000" baseline="30000" dirty="0">
                <a:solidFill>
                  <a:schemeClr val="dk1"/>
                </a:solidFill>
                <a:latin typeface="Eras Medium ITC" panose="020B0602030504020804" pitchFamily="34" charset="0"/>
                <a:ea typeface="Calibri"/>
                <a:cs typeface="Calibri"/>
                <a:sym typeface="Calibri"/>
              </a:rPr>
              <a:t>th</a:t>
            </a:r>
            <a:r>
              <a:rPr lang="en-GB" sz="2000" dirty="0">
                <a:solidFill>
                  <a:schemeClr val="dk1"/>
                </a:solidFill>
                <a:latin typeface="Eras Medium ITC" panose="020B0602030504020804" pitchFamily="34" charset="0"/>
                <a:ea typeface="Calibri"/>
                <a:cs typeface="Calibri"/>
                <a:sym typeface="Calibri"/>
              </a:rPr>
              <a:t> 2020</a:t>
            </a:r>
          </a:p>
        </p:txBody>
      </p:sp>
      <p:pic>
        <p:nvPicPr>
          <p:cNvPr id="3" name="Picture 2">
            <a:extLst>
              <a:ext uri="{FF2B5EF4-FFF2-40B4-BE49-F238E27FC236}">
                <a16:creationId xmlns:a16="http://schemas.microsoft.com/office/drawing/2014/main" id="{A80CF182-2CD1-4CC4-93A1-DA795CB4164E}"/>
              </a:ext>
            </a:extLst>
          </p:cNvPr>
          <p:cNvPicPr>
            <a:picLocks noChangeAspect="1"/>
          </p:cNvPicPr>
          <p:nvPr/>
        </p:nvPicPr>
        <p:blipFill>
          <a:blip r:embed="rId3"/>
          <a:stretch>
            <a:fillRect/>
          </a:stretch>
        </p:blipFill>
        <p:spPr>
          <a:xfrm>
            <a:off x="250372" y="246246"/>
            <a:ext cx="4495800" cy="2342312"/>
          </a:xfrm>
          <a:prstGeom prst="rect">
            <a:avLst/>
          </a:prstGeom>
        </p:spPr>
      </p:pic>
      <p:sp>
        <p:nvSpPr>
          <p:cNvPr id="6" name="TextBox 5">
            <a:extLst>
              <a:ext uri="{FF2B5EF4-FFF2-40B4-BE49-F238E27FC236}">
                <a16:creationId xmlns:a16="http://schemas.microsoft.com/office/drawing/2014/main" id="{447A36EA-435A-44DD-A35C-062941ACAAC3}"/>
              </a:ext>
            </a:extLst>
          </p:cNvPr>
          <p:cNvSpPr txBox="1"/>
          <p:nvPr/>
        </p:nvSpPr>
        <p:spPr>
          <a:xfrm>
            <a:off x="250372" y="6492289"/>
            <a:ext cx="6098796" cy="307777"/>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rPr>
              <a:t>Copyright © 2020 Paragraf Limited. All rights reserved</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713611-EB19-46D0-B4FA-84358A33D8A5}"/>
              </a:ext>
            </a:extLst>
          </p:cNvPr>
          <p:cNvSpPr>
            <a:spLocks noGrp="1"/>
          </p:cNvSpPr>
          <p:nvPr>
            <p:ph type="body" idx="1"/>
          </p:nvPr>
        </p:nvSpPr>
        <p:spPr>
          <a:xfrm>
            <a:off x="9526" y="719839"/>
            <a:ext cx="7210424" cy="5585266"/>
          </a:xfrm>
        </p:spPr>
        <p:txBody>
          <a:bodyPr/>
          <a:lstStyle/>
          <a:p>
            <a:endParaRPr lang="en-US" sz="2000" dirty="0">
              <a:latin typeface="Eras Medium ITC" panose="020B0602030504020804" pitchFamily="34" charset="0"/>
              <a:cs typeface="Calibri" panose="020F0502020204030204" pitchFamily="34" charset="0"/>
            </a:endParaRPr>
          </a:p>
          <a:p>
            <a:pPr marL="611187" indent="-342900">
              <a:lnSpc>
                <a:spcPct val="100000"/>
              </a:lnSpc>
              <a:spcBef>
                <a:spcPts val="0"/>
              </a:spcBef>
              <a:spcAft>
                <a:spcPts val="1000"/>
              </a:spcAft>
              <a:buClr>
                <a:srgbClr val="000000"/>
              </a:buClr>
              <a:defRPr/>
            </a:pPr>
            <a:r>
              <a:rPr lang="en-US" sz="2000" dirty="0">
                <a:solidFill>
                  <a:schemeClr val="tx1"/>
                </a:solidFill>
                <a:latin typeface="Eras Medium ITC" panose="020B0602030504020804" pitchFamily="34" charset="0"/>
              </a:rPr>
              <a:t>Historically, the deployment of Hall Effect sensors in high-radiation environments has faced significant challenges, such as </a:t>
            </a:r>
            <a:r>
              <a:rPr lang="en-GB" sz="2000" dirty="0">
                <a:solidFill>
                  <a:schemeClr val="tx1"/>
                </a:solidFill>
                <a:latin typeface="Eras Medium ITC" panose="020B0602030504020804" pitchFamily="34" charset="0"/>
              </a:rPr>
              <a:t>a more complex, lengthy, and costly manufacturing process</a:t>
            </a:r>
          </a:p>
          <a:p>
            <a:pPr marL="611187" indent="-342900">
              <a:lnSpc>
                <a:spcPct val="100000"/>
              </a:lnSpc>
              <a:spcBef>
                <a:spcPts val="0"/>
              </a:spcBef>
              <a:spcAft>
                <a:spcPts val="1000"/>
              </a:spcAft>
              <a:buClr>
                <a:srgbClr val="000000"/>
              </a:buClr>
              <a:defRPr/>
            </a:pPr>
            <a:endParaRPr lang="en-GB" sz="2000" dirty="0">
              <a:solidFill>
                <a:schemeClr val="tx1"/>
              </a:solidFill>
              <a:latin typeface="Eras Medium ITC" panose="020B0602030504020804" pitchFamily="34" charset="0"/>
            </a:endParaRPr>
          </a:p>
          <a:p>
            <a:pPr marL="611187" indent="-342900">
              <a:lnSpc>
                <a:spcPct val="100000"/>
              </a:lnSpc>
              <a:spcBef>
                <a:spcPts val="0"/>
              </a:spcBef>
              <a:spcAft>
                <a:spcPts val="1000"/>
              </a:spcAft>
              <a:buClr>
                <a:srgbClr val="000000"/>
              </a:buClr>
              <a:defRPr/>
            </a:pPr>
            <a:r>
              <a:rPr lang="en-GB" sz="2000" dirty="0">
                <a:solidFill>
                  <a:schemeClr val="tx1"/>
                </a:solidFill>
                <a:latin typeface="Eras Medium ITC" panose="020B0602030504020804" pitchFamily="34" charset="0"/>
              </a:rPr>
              <a:t>By contrast, tests conducted by NPL have shown that, following exposure to an extremely high neutron dose (241 mSv/hour), </a:t>
            </a:r>
            <a:r>
              <a:rPr lang="en-GB" sz="2000" dirty="0" err="1">
                <a:solidFill>
                  <a:schemeClr val="tx1"/>
                </a:solidFill>
                <a:latin typeface="Eras Medium ITC" panose="020B0602030504020804" pitchFamily="34" charset="0"/>
              </a:rPr>
              <a:t>Paragraf</a:t>
            </a:r>
            <a:r>
              <a:rPr lang="en-GB" sz="2000" dirty="0">
                <a:solidFill>
                  <a:schemeClr val="tx1"/>
                </a:solidFill>
                <a:latin typeface="Eras Medium ITC" panose="020B0602030504020804" pitchFamily="34" charset="0"/>
              </a:rPr>
              <a:t> graphene Hall Effect sensors are not affected by radiation</a:t>
            </a:r>
          </a:p>
          <a:p>
            <a:pPr marL="611187" indent="-342900">
              <a:lnSpc>
                <a:spcPct val="100000"/>
              </a:lnSpc>
              <a:spcBef>
                <a:spcPts val="0"/>
              </a:spcBef>
              <a:spcAft>
                <a:spcPts val="1000"/>
              </a:spcAft>
              <a:buClr>
                <a:srgbClr val="000000"/>
              </a:buClr>
              <a:defRPr/>
            </a:pPr>
            <a:endParaRPr lang="en-GB" sz="2000" dirty="0">
              <a:solidFill>
                <a:schemeClr val="tx1"/>
              </a:solidFill>
              <a:latin typeface="Eras Medium ITC" panose="020B0602030504020804" pitchFamily="34" charset="0"/>
            </a:endParaRPr>
          </a:p>
          <a:p>
            <a:pPr marL="611187" indent="-342900">
              <a:lnSpc>
                <a:spcPct val="100000"/>
              </a:lnSpc>
              <a:spcBef>
                <a:spcPts val="0"/>
              </a:spcBef>
              <a:spcAft>
                <a:spcPts val="1000"/>
              </a:spcAft>
              <a:buClr>
                <a:srgbClr val="000000"/>
              </a:buClr>
              <a:defRPr/>
            </a:pPr>
            <a:r>
              <a:rPr lang="en-GB" sz="2000" dirty="0">
                <a:solidFill>
                  <a:schemeClr val="tx1"/>
                </a:solidFill>
                <a:latin typeface="Eras Medium ITC" panose="020B0602030504020804" pitchFamily="34" charset="0"/>
              </a:rPr>
              <a:t>This is the first time that a commercially available, graphene-based electronic device has proved impervious to neutron radiation.</a:t>
            </a:r>
          </a:p>
          <a:p>
            <a:endParaRPr lang="en-GB" sz="2000" dirty="0">
              <a:latin typeface="Eras Medium ITC" panose="020B0602030504020804" pitchFamily="34" charset="0"/>
              <a:cs typeface="Calibri" panose="020F0502020204030204" pitchFamily="34" charset="0"/>
            </a:endParaRPr>
          </a:p>
          <a:p>
            <a:endParaRPr lang="en-US" sz="2000" dirty="0">
              <a:latin typeface="Eras Medium ITC" panose="020B0602030504020804" pitchFamily="34" charset="0"/>
              <a:cs typeface="Calibri" panose="020F0502020204030204" pitchFamily="34" charset="0"/>
            </a:endParaRPr>
          </a:p>
          <a:p>
            <a:endParaRPr lang="en-US" sz="2000" dirty="0">
              <a:latin typeface="Eras Medium ITC" panose="020B0602030504020804" pitchFamily="34" charset="0"/>
              <a:cs typeface="Calibri" panose="020F0502020204030204" pitchFamily="34" charset="0"/>
            </a:endParaRPr>
          </a:p>
          <a:p>
            <a:endParaRPr lang="en-US" sz="2000" dirty="0">
              <a:latin typeface="Eras Medium ITC" panose="020B0602030504020804" pitchFamily="34" charset="0"/>
              <a:cs typeface="Calibri" panose="020F0502020204030204" pitchFamily="34" charset="0"/>
            </a:endParaRPr>
          </a:p>
          <a:p>
            <a:endParaRPr lang="en-US" sz="2000" dirty="0">
              <a:latin typeface="Eras Medium ITC" panose="020B0602030504020804" pitchFamily="34" charset="0"/>
              <a:cs typeface="Calibri" panose="020F0502020204030204" pitchFamily="34" charset="0"/>
            </a:endParaRPr>
          </a:p>
          <a:p>
            <a:endParaRPr lang="en-US" sz="2000" dirty="0">
              <a:latin typeface="Eras Medium ITC" panose="020B0602030504020804" pitchFamily="34" charset="0"/>
              <a:cs typeface="Calibri" panose="020F0502020204030204" pitchFamily="34" charset="0"/>
            </a:endParaRPr>
          </a:p>
        </p:txBody>
      </p:sp>
      <p:pic>
        <p:nvPicPr>
          <p:cNvPr id="10" name="Picture 9" descr="A picture containing riding, wave, dark, water&#10;&#10;Description automatically generated">
            <a:extLst>
              <a:ext uri="{FF2B5EF4-FFF2-40B4-BE49-F238E27FC236}">
                <a16:creationId xmlns:a16="http://schemas.microsoft.com/office/drawing/2014/main" id="{E901BDF5-96C8-493D-AF08-C5060BFD2AD2}"/>
              </a:ext>
            </a:extLst>
          </p:cNvPr>
          <p:cNvPicPr>
            <a:picLocks noChangeAspect="1"/>
          </p:cNvPicPr>
          <p:nvPr/>
        </p:nvPicPr>
        <p:blipFill rotWithShape="1">
          <a:blip r:embed="rId2"/>
          <a:srcRect l="31852" t="35416" r="32777" b="32778"/>
          <a:stretch/>
        </p:blipFill>
        <p:spPr>
          <a:xfrm>
            <a:off x="7219950" y="2338387"/>
            <a:ext cx="3638550" cy="2181226"/>
          </a:xfrm>
          <a:prstGeom prst="rect">
            <a:avLst/>
          </a:prstGeom>
        </p:spPr>
      </p:pic>
      <p:sp>
        <p:nvSpPr>
          <p:cNvPr id="13" name="Title 3">
            <a:extLst>
              <a:ext uri="{FF2B5EF4-FFF2-40B4-BE49-F238E27FC236}">
                <a16:creationId xmlns:a16="http://schemas.microsoft.com/office/drawing/2014/main" id="{624385D2-A186-4012-A6D7-462C659AADE2}"/>
              </a:ext>
            </a:extLst>
          </p:cNvPr>
          <p:cNvSpPr>
            <a:spLocks noGrp="1"/>
          </p:cNvSpPr>
          <p:nvPr>
            <p:ph type="title"/>
          </p:nvPr>
        </p:nvSpPr>
        <p:spPr>
          <a:xfrm>
            <a:off x="36598" y="139191"/>
            <a:ext cx="10515599" cy="622296"/>
          </a:xfrm>
        </p:spPr>
        <p:txBody>
          <a:bodyPr/>
          <a:lstStyle/>
          <a:p>
            <a:r>
              <a:rPr lang="en-GB" sz="3600" dirty="0">
                <a:latin typeface="Eras Medium ITC" panose="020B0602030504020804" pitchFamily="34" charset="0"/>
              </a:rPr>
              <a:t>Why is it important?</a:t>
            </a:r>
            <a:endParaRPr lang="en-GB" sz="3600" dirty="0"/>
          </a:p>
        </p:txBody>
      </p:sp>
    </p:spTree>
    <p:extLst>
      <p:ext uri="{BB962C8B-B14F-4D97-AF65-F5344CB8AC3E}">
        <p14:creationId xmlns:p14="http://schemas.microsoft.com/office/powerpoint/2010/main" val="86229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713611-EB19-46D0-B4FA-84358A33D8A5}"/>
              </a:ext>
            </a:extLst>
          </p:cNvPr>
          <p:cNvSpPr>
            <a:spLocks noGrp="1"/>
          </p:cNvSpPr>
          <p:nvPr>
            <p:ph type="body" idx="1"/>
          </p:nvPr>
        </p:nvSpPr>
        <p:spPr>
          <a:xfrm>
            <a:off x="36598" y="971550"/>
            <a:ext cx="7143750" cy="5585266"/>
          </a:xfrm>
        </p:spPr>
        <p:txBody>
          <a:bodyPr/>
          <a:lstStyle/>
          <a:p>
            <a:pPr marL="611187" indent="-342900">
              <a:lnSpc>
                <a:spcPct val="100000"/>
              </a:lnSpc>
              <a:spcBef>
                <a:spcPts val="0"/>
              </a:spcBef>
              <a:spcAft>
                <a:spcPts val="1000"/>
              </a:spcAft>
              <a:buClr>
                <a:srgbClr val="000000"/>
              </a:buClr>
              <a:defRPr/>
            </a:pPr>
            <a:r>
              <a:rPr lang="en-GB" sz="2000" dirty="0">
                <a:solidFill>
                  <a:schemeClr val="tx1"/>
                </a:solidFill>
                <a:latin typeface="Eras Medium ITC" panose="020B0602030504020804" pitchFamily="34" charset="0"/>
              </a:rPr>
              <a:t>The graphene Hall Effect sensor’s ability to perform under high-radiation conditions will pave the way for the deployment of a broader range of electronics in harsh environments </a:t>
            </a:r>
          </a:p>
          <a:p>
            <a:pPr marL="611187" indent="-342900">
              <a:lnSpc>
                <a:spcPct val="100000"/>
              </a:lnSpc>
              <a:spcBef>
                <a:spcPts val="0"/>
              </a:spcBef>
              <a:spcAft>
                <a:spcPts val="1000"/>
              </a:spcAft>
              <a:buClr>
                <a:srgbClr val="000000"/>
              </a:buClr>
              <a:defRPr/>
            </a:pPr>
            <a:endParaRPr lang="en-GB" sz="2000" b="1" dirty="0">
              <a:solidFill>
                <a:srgbClr val="333333"/>
              </a:solidFill>
              <a:latin typeface="Roboto"/>
              <a:ea typeface="Times New Roman" panose="02020603050405020304" pitchFamily="18" charset="0"/>
            </a:endParaRPr>
          </a:p>
          <a:p>
            <a:pPr marL="611187" indent="-342900">
              <a:lnSpc>
                <a:spcPct val="100000"/>
              </a:lnSpc>
              <a:spcBef>
                <a:spcPts val="0"/>
              </a:spcBef>
              <a:spcAft>
                <a:spcPts val="1000"/>
              </a:spcAft>
              <a:buClr>
                <a:srgbClr val="000000"/>
              </a:buClr>
              <a:defRPr/>
            </a:pPr>
            <a:r>
              <a:rPr lang="en-GB" sz="2000" dirty="0" err="1">
                <a:solidFill>
                  <a:schemeClr val="tx1"/>
                </a:solidFill>
                <a:latin typeface="Eras Medium ITC" panose="020B0602030504020804" pitchFamily="34" charset="0"/>
              </a:rPr>
              <a:t>Paragraf’s</a:t>
            </a:r>
            <a:r>
              <a:rPr lang="en-GB" sz="2000" dirty="0">
                <a:solidFill>
                  <a:schemeClr val="tx1"/>
                </a:solidFill>
                <a:latin typeface="Eras Medium ITC" panose="020B0602030504020804" pitchFamily="34" charset="0"/>
              </a:rPr>
              <a:t> scalable manufacturing process for large-area graphene deposition means it may be possible to produce other radiation-resistant graphene-based electronic devices</a:t>
            </a:r>
          </a:p>
          <a:p>
            <a:pPr marL="611187" indent="-342900">
              <a:lnSpc>
                <a:spcPct val="100000"/>
              </a:lnSpc>
              <a:spcBef>
                <a:spcPts val="0"/>
              </a:spcBef>
              <a:spcAft>
                <a:spcPts val="1000"/>
              </a:spcAft>
              <a:buClr>
                <a:srgbClr val="000000"/>
              </a:buClr>
              <a:defRPr/>
            </a:pPr>
            <a:endParaRPr lang="en-GB" sz="2000" dirty="0">
              <a:solidFill>
                <a:schemeClr val="tx1"/>
              </a:solidFill>
              <a:latin typeface="Eras Medium ITC" panose="020B0602030504020804" pitchFamily="34" charset="0"/>
            </a:endParaRPr>
          </a:p>
          <a:p>
            <a:pPr marL="611187" indent="-342900">
              <a:lnSpc>
                <a:spcPct val="100000"/>
              </a:lnSpc>
              <a:spcBef>
                <a:spcPts val="0"/>
              </a:spcBef>
              <a:spcAft>
                <a:spcPts val="1000"/>
              </a:spcAft>
              <a:buClr>
                <a:srgbClr val="000000"/>
              </a:buClr>
              <a:defRPr/>
            </a:pPr>
            <a:r>
              <a:rPr lang="en-GB" sz="2000" dirty="0">
                <a:solidFill>
                  <a:schemeClr val="tx1"/>
                </a:solidFill>
                <a:latin typeface="Eras Medium ITC" panose="020B0602030504020804" pitchFamily="34" charset="0"/>
              </a:rPr>
              <a:t>Graphene Hall Effect sensors from </a:t>
            </a:r>
            <a:r>
              <a:rPr lang="en-GB" sz="2000" dirty="0" err="1">
                <a:solidFill>
                  <a:schemeClr val="tx1"/>
                </a:solidFill>
                <a:latin typeface="Eras Medium ITC" panose="020B0602030504020804" pitchFamily="34" charset="0"/>
              </a:rPr>
              <a:t>Paragraf</a:t>
            </a:r>
            <a:r>
              <a:rPr lang="en-GB" sz="2000" dirty="0">
                <a:solidFill>
                  <a:schemeClr val="tx1"/>
                </a:solidFill>
                <a:latin typeface="Eras Medium ITC" panose="020B0602030504020804" pitchFamily="34" charset="0"/>
              </a:rPr>
              <a:t> are now set to undergo further radiation testing (alpha, beta and gamma radiation) as well as high-frequency testing. This is expected to open-up new opportunities across critical applications such as current sensing</a:t>
            </a:r>
          </a:p>
          <a:p>
            <a:endParaRPr lang="en-GB" sz="2000" dirty="0">
              <a:latin typeface="Eras Medium ITC" panose="020B0602030504020804" pitchFamily="34" charset="0"/>
              <a:cs typeface="Calibri" panose="020F0502020204030204" pitchFamily="34" charset="0"/>
            </a:endParaRPr>
          </a:p>
          <a:p>
            <a:endParaRPr lang="en-US" sz="2000" dirty="0">
              <a:latin typeface="Eras Medium ITC" panose="020B0602030504020804" pitchFamily="34" charset="0"/>
              <a:cs typeface="Calibri" panose="020F0502020204030204" pitchFamily="34" charset="0"/>
            </a:endParaRPr>
          </a:p>
          <a:p>
            <a:endParaRPr lang="en-US" sz="2000" dirty="0">
              <a:latin typeface="Eras Medium ITC" panose="020B0602030504020804" pitchFamily="34" charset="0"/>
              <a:cs typeface="Calibri" panose="020F0502020204030204" pitchFamily="34" charset="0"/>
            </a:endParaRPr>
          </a:p>
          <a:p>
            <a:endParaRPr lang="en-US" sz="2000" dirty="0">
              <a:latin typeface="Eras Medium ITC" panose="020B0602030504020804" pitchFamily="34" charset="0"/>
              <a:cs typeface="Calibri" panose="020F0502020204030204" pitchFamily="34" charset="0"/>
            </a:endParaRPr>
          </a:p>
          <a:p>
            <a:endParaRPr lang="en-US" sz="2000" dirty="0">
              <a:latin typeface="Eras Medium ITC" panose="020B0602030504020804" pitchFamily="34" charset="0"/>
              <a:cs typeface="Calibri" panose="020F0502020204030204" pitchFamily="34" charset="0"/>
            </a:endParaRPr>
          </a:p>
          <a:p>
            <a:endParaRPr lang="en-US" sz="2000" dirty="0">
              <a:latin typeface="Eras Medium ITC" panose="020B0602030504020804" pitchFamily="34" charset="0"/>
              <a:cs typeface="Calibri" panose="020F0502020204030204" pitchFamily="34" charset="0"/>
            </a:endParaRPr>
          </a:p>
        </p:txBody>
      </p:sp>
      <p:pic>
        <p:nvPicPr>
          <p:cNvPr id="6" name="Picture 5" descr="A circuit board&#10;&#10;Description automatically generated">
            <a:extLst>
              <a:ext uri="{FF2B5EF4-FFF2-40B4-BE49-F238E27FC236}">
                <a16:creationId xmlns:a16="http://schemas.microsoft.com/office/drawing/2014/main" id="{E017E632-AA01-490A-9E35-E0D160E52D49}"/>
              </a:ext>
            </a:extLst>
          </p:cNvPr>
          <p:cNvPicPr>
            <a:picLocks noChangeAspect="1"/>
          </p:cNvPicPr>
          <p:nvPr/>
        </p:nvPicPr>
        <p:blipFill>
          <a:blip r:embed="rId2"/>
          <a:stretch>
            <a:fillRect/>
          </a:stretch>
        </p:blipFill>
        <p:spPr>
          <a:xfrm>
            <a:off x="7472360" y="971550"/>
            <a:ext cx="3243263" cy="2162175"/>
          </a:xfrm>
          <a:prstGeom prst="rect">
            <a:avLst/>
          </a:prstGeom>
        </p:spPr>
      </p:pic>
      <p:pic>
        <p:nvPicPr>
          <p:cNvPr id="8" name="Picture 7" descr="A person standing in a room&#10;&#10;Description automatically generated">
            <a:extLst>
              <a:ext uri="{FF2B5EF4-FFF2-40B4-BE49-F238E27FC236}">
                <a16:creationId xmlns:a16="http://schemas.microsoft.com/office/drawing/2014/main" id="{902D061C-D73F-46E9-9554-980CDE2A16B9}"/>
              </a:ext>
            </a:extLst>
          </p:cNvPr>
          <p:cNvPicPr>
            <a:picLocks noChangeAspect="1"/>
          </p:cNvPicPr>
          <p:nvPr/>
        </p:nvPicPr>
        <p:blipFill>
          <a:blip r:embed="rId3"/>
          <a:stretch>
            <a:fillRect/>
          </a:stretch>
        </p:blipFill>
        <p:spPr>
          <a:xfrm>
            <a:off x="7472361" y="3724276"/>
            <a:ext cx="3243262" cy="2162175"/>
          </a:xfrm>
          <a:prstGeom prst="rect">
            <a:avLst/>
          </a:prstGeom>
        </p:spPr>
      </p:pic>
      <p:sp>
        <p:nvSpPr>
          <p:cNvPr id="11" name="Title 3">
            <a:extLst>
              <a:ext uri="{FF2B5EF4-FFF2-40B4-BE49-F238E27FC236}">
                <a16:creationId xmlns:a16="http://schemas.microsoft.com/office/drawing/2014/main" id="{885A2420-7423-42A0-8C88-FCE45AA6F9BA}"/>
              </a:ext>
            </a:extLst>
          </p:cNvPr>
          <p:cNvSpPr>
            <a:spLocks noGrp="1"/>
          </p:cNvSpPr>
          <p:nvPr>
            <p:ph type="title"/>
          </p:nvPr>
        </p:nvSpPr>
        <p:spPr>
          <a:xfrm>
            <a:off x="36598" y="139191"/>
            <a:ext cx="10515599" cy="622296"/>
          </a:xfrm>
        </p:spPr>
        <p:txBody>
          <a:bodyPr/>
          <a:lstStyle/>
          <a:p>
            <a:r>
              <a:rPr lang="en-GB" sz="3600" dirty="0">
                <a:latin typeface="Eras Medium ITC" panose="020B0602030504020804" pitchFamily="34" charset="0"/>
              </a:rPr>
              <a:t>What’s next?</a:t>
            </a:r>
            <a:endParaRPr lang="en-GB" sz="3600" dirty="0"/>
          </a:p>
        </p:txBody>
      </p:sp>
    </p:spTree>
    <p:extLst>
      <p:ext uri="{BB962C8B-B14F-4D97-AF65-F5344CB8AC3E}">
        <p14:creationId xmlns:p14="http://schemas.microsoft.com/office/powerpoint/2010/main" val="4213581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B52CE117-50F4-44F6-8838-057F3FC85246}"/>
              </a:ext>
            </a:extLst>
          </p:cNvPr>
          <p:cNvGrpSpPr/>
          <p:nvPr/>
        </p:nvGrpSpPr>
        <p:grpSpPr>
          <a:xfrm>
            <a:off x="3338263" y="2186451"/>
            <a:ext cx="5515473" cy="2130526"/>
            <a:chOff x="2673386" y="5394870"/>
            <a:chExt cx="4504639" cy="1893935"/>
          </a:xfrm>
        </p:grpSpPr>
        <p:sp>
          <p:nvSpPr>
            <p:cNvPr id="7" name="Shape 103">
              <a:extLst>
                <a:ext uri="{FF2B5EF4-FFF2-40B4-BE49-F238E27FC236}">
                  <a16:creationId xmlns:a16="http://schemas.microsoft.com/office/drawing/2014/main" id="{BA884DD0-2954-4C66-BEAD-1E789120D3D6}"/>
                </a:ext>
              </a:extLst>
            </p:cNvPr>
            <p:cNvSpPr txBox="1"/>
            <p:nvPr/>
          </p:nvSpPr>
          <p:spPr>
            <a:xfrm>
              <a:off x="2935533" y="5394870"/>
              <a:ext cx="4003700" cy="746013"/>
            </a:xfrm>
            <a:prstGeom prst="rect">
              <a:avLst/>
            </a:prstGeom>
            <a:noFill/>
            <a:ln>
              <a:noFill/>
            </a:ln>
          </p:spPr>
          <p:txBody>
            <a:bodyPr lIns="417550" tIns="208775" rIns="417550" bIns="208775" anchor="t" anchorCtr="0">
              <a:noAutofit/>
            </a:bodyPr>
            <a:lstStyle/>
            <a:p>
              <a:pPr marL="0" marR="0" lvl="0" indent="0" rtl="0">
                <a:lnSpc>
                  <a:spcPct val="100000"/>
                </a:lnSpc>
                <a:spcBef>
                  <a:spcPts val="0"/>
                </a:spcBef>
                <a:spcAft>
                  <a:spcPts val="0"/>
                </a:spcAft>
                <a:buClr>
                  <a:srgbClr val="888888"/>
                </a:buClr>
                <a:buSzPct val="25000"/>
                <a:buFont typeface="Arial"/>
                <a:buNone/>
              </a:pPr>
              <a:r>
                <a:rPr lang="en-US" sz="2800" dirty="0">
                  <a:solidFill>
                    <a:schemeClr val="tx1"/>
                  </a:solidFill>
                  <a:latin typeface="Eras Medium ITC" panose="020B0602030504020804" pitchFamily="34" charset="0"/>
                  <a:ea typeface="Calibri"/>
                  <a:cs typeface="Calibri"/>
                  <a:sym typeface="Calibri"/>
                </a:rPr>
                <a:t>enquiries@paragraf.com</a:t>
              </a:r>
            </a:p>
            <a:p>
              <a:pPr marL="0" marR="0" lvl="0" indent="0" rtl="0">
                <a:lnSpc>
                  <a:spcPct val="100000"/>
                </a:lnSpc>
                <a:spcBef>
                  <a:spcPts val="560"/>
                </a:spcBef>
                <a:spcAft>
                  <a:spcPts val="0"/>
                </a:spcAft>
                <a:buClr>
                  <a:schemeClr val="dk1"/>
                </a:buClr>
                <a:buFont typeface="Arial"/>
                <a:buNone/>
              </a:pPr>
              <a:endParaRPr sz="1800" b="0" i="0" u="none" strike="noStrike" cap="none" dirty="0">
                <a:solidFill>
                  <a:schemeClr val="tx1"/>
                </a:solidFill>
                <a:latin typeface="Eras Medium ITC" panose="020B0602030504020804" pitchFamily="34" charset="0"/>
                <a:ea typeface="Calibri"/>
                <a:cs typeface="Calibri"/>
                <a:sym typeface="Calibri"/>
              </a:endParaRPr>
            </a:p>
          </p:txBody>
        </p:sp>
        <p:pic>
          <p:nvPicPr>
            <p:cNvPr id="8" name="Shape 104" descr="Image result for email black icon">
              <a:extLst>
                <a:ext uri="{FF2B5EF4-FFF2-40B4-BE49-F238E27FC236}">
                  <a16:creationId xmlns:a16="http://schemas.microsoft.com/office/drawing/2014/main" id="{7188B78C-69B2-494F-BE81-D5AE30CCC168}"/>
                </a:ext>
              </a:extLst>
            </p:cNvPr>
            <p:cNvPicPr preferRelativeResize="0"/>
            <p:nvPr/>
          </p:nvPicPr>
          <p:blipFill rotWithShape="1">
            <a:blip r:embed="rId3">
              <a:alphaModFix/>
            </a:blip>
            <a:srcRect/>
            <a:stretch/>
          </p:blipFill>
          <p:spPr>
            <a:xfrm>
              <a:off x="2673386" y="5588417"/>
              <a:ext cx="509521" cy="509521"/>
            </a:xfrm>
            <a:prstGeom prst="rect">
              <a:avLst/>
            </a:prstGeom>
            <a:noFill/>
            <a:ln>
              <a:noFill/>
            </a:ln>
          </p:spPr>
        </p:pic>
        <p:pic>
          <p:nvPicPr>
            <p:cNvPr id="9" name="Picture 2" descr="Related image">
              <a:extLst>
                <a:ext uri="{FF2B5EF4-FFF2-40B4-BE49-F238E27FC236}">
                  <a16:creationId xmlns:a16="http://schemas.microsoft.com/office/drawing/2014/main" id="{9D1352CD-EA81-4A0F-85BA-B99B28818B7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73386" y="6185145"/>
              <a:ext cx="505109" cy="505109"/>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103">
              <a:extLst>
                <a:ext uri="{FF2B5EF4-FFF2-40B4-BE49-F238E27FC236}">
                  <a16:creationId xmlns:a16="http://schemas.microsoft.com/office/drawing/2014/main" id="{52E673DF-0237-421D-B301-90473D53C2C9}"/>
                </a:ext>
              </a:extLst>
            </p:cNvPr>
            <p:cNvSpPr txBox="1"/>
            <p:nvPr/>
          </p:nvSpPr>
          <p:spPr>
            <a:xfrm>
              <a:off x="2929709" y="5989298"/>
              <a:ext cx="3788204" cy="735900"/>
            </a:xfrm>
            <a:prstGeom prst="rect">
              <a:avLst/>
            </a:prstGeom>
            <a:noFill/>
            <a:ln>
              <a:noFill/>
            </a:ln>
          </p:spPr>
          <p:txBody>
            <a:bodyPr lIns="417550" tIns="208775" rIns="417550" bIns="208775" anchor="t" anchorCtr="0">
              <a:noAutofit/>
            </a:bodyPr>
            <a:lstStyle/>
            <a:p>
              <a:pPr marL="0" marR="0" lvl="0" indent="0" rtl="0">
                <a:lnSpc>
                  <a:spcPct val="100000"/>
                </a:lnSpc>
                <a:spcBef>
                  <a:spcPts val="0"/>
                </a:spcBef>
                <a:spcAft>
                  <a:spcPts val="0"/>
                </a:spcAft>
                <a:buClr>
                  <a:srgbClr val="888888"/>
                </a:buClr>
                <a:buSzPct val="25000"/>
                <a:buFont typeface="Arial"/>
                <a:buNone/>
              </a:pPr>
              <a:r>
                <a:rPr lang="en-US" sz="2800" dirty="0">
                  <a:solidFill>
                    <a:schemeClr val="tx1"/>
                  </a:solidFill>
                  <a:latin typeface="Eras Medium ITC" panose="020B0602030504020804" pitchFamily="34" charset="0"/>
                  <a:ea typeface="Calibri"/>
                  <a:cs typeface="Calibri"/>
                  <a:sym typeface="Calibri"/>
                </a:rPr>
                <a:t>paragraf.com</a:t>
              </a:r>
            </a:p>
          </p:txBody>
        </p:sp>
        <p:pic>
          <p:nvPicPr>
            <p:cNvPr id="11" name="Picture 10">
              <a:extLst>
                <a:ext uri="{FF2B5EF4-FFF2-40B4-BE49-F238E27FC236}">
                  <a16:creationId xmlns:a16="http://schemas.microsoft.com/office/drawing/2014/main" id="{F5C96CE9-3FC8-4E22-86B6-0AB58158AD7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73386" y="6777461"/>
              <a:ext cx="511344" cy="511344"/>
            </a:xfrm>
            <a:prstGeom prst="rect">
              <a:avLst/>
            </a:prstGeom>
          </p:spPr>
        </p:pic>
        <p:sp>
          <p:nvSpPr>
            <p:cNvPr id="12" name="Shape 103">
              <a:extLst>
                <a:ext uri="{FF2B5EF4-FFF2-40B4-BE49-F238E27FC236}">
                  <a16:creationId xmlns:a16="http://schemas.microsoft.com/office/drawing/2014/main" id="{8DDC2858-91F2-4D16-AD23-F5D2A6AC584F}"/>
                </a:ext>
              </a:extLst>
            </p:cNvPr>
            <p:cNvSpPr txBox="1"/>
            <p:nvPr/>
          </p:nvSpPr>
          <p:spPr>
            <a:xfrm>
              <a:off x="2912237" y="6605006"/>
              <a:ext cx="4265788" cy="664861"/>
            </a:xfrm>
            <a:prstGeom prst="rect">
              <a:avLst/>
            </a:prstGeom>
            <a:noFill/>
            <a:ln>
              <a:noFill/>
            </a:ln>
          </p:spPr>
          <p:txBody>
            <a:bodyPr lIns="417550" tIns="208775" rIns="417550" bIns="208775" anchor="t" anchorCtr="0">
              <a:noAutofit/>
            </a:bodyPr>
            <a:lstStyle/>
            <a:p>
              <a:r>
                <a:rPr lang="en-GB" sz="2400" dirty="0">
                  <a:latin typeface="Eras Medium ITC" panose="020B0602030504020804" pitchFamily="34" charset="0"/>
                </a:rPr>
                <a:t>+44 (0)1487 842 117</a:t>
              </a:r>
            </a:p>
          </p:txBody>
        </p:sp>
      </p:grpSp>
      <p:pic>
        <p:nvPicPr>
          <p:cNvPr id="13" name="Picture 12">
            <a:extLst>
              <a:ext uri="{FF2B5EF4-FFF2-40B4-BE49-F238E27FC236}">
                <a16:creationId xmlns:a16="http://schemas.microsoft.com/office/drawing/2014/main" id="{45F2F428-BA7D-401D-A620-301384031E6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0372" y="246246"/>
            <a:ext cx="3667288" cy="1910657"/>
          </a:xfrm>
          <a:prstGeom prst="rect">
            <a:avLst/>
          </a:prstGeom>
        </p:spPr>
      </p:pic>
      <p:pic>
        <p:nvPicPr>
          <p:cNvPr id="14" name="Picture 2" descr="Related image">
            <a:extLst>
              <a:ext uri="{FF2B5EF4-FFF2-40B4-BE49-F238E27FC236}">
                <a16:creationId xmlns:a16="http://schemas.microsoft.com/office/drawing/2014/main" id="{3F56A91D-83B0-483C-B76F-42F5E5D7767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390659">
            <a:off x="8331848" y="4265482"/>
            <a:ext cx="2825589" cy="24252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AAC91DF-AA98-42A4-8040-9E3456F3F696}"/>
              </a:ext>
            </a:extLst>
          </p:cNvPr>
          <p:cNvPicPr>
            <a:picLocks noChangeAspect="1"/>
          </p:cNvPicPr>
          <p:nvPr/>
        </p:nvPicPr>
        <p:blipFill>
          <a:blip r:embed="rId8"/>
          <a:stretch>
            <a:fillRect/>
          </a:stretch>
        </p:blipFill>
        <p:spPr>
          <a:xfrm>
            <a:off x="8278284" y="3122410"/>
            <a:ext cx="2711804" cy="2711804"/>
          </a:xfrm>
          <a:prstGeom prst="rect">
            <a:avLst/>
          </a:prstGeom>
        </p:spPr>
      </p:pic>
      <p:sp>
        <p:nvSpPr>
          <p:cNvPr id="2" name="Slide Number Placeholder 1">
            <a:extLst>
              <a:ext uri="{FF2B5EF4-FFF2-40B4-BE49-F238E27FC236}">
                <a16:creationId xmlns:a16="http://schemas.microsoft.com/office/drawing/2014/main" id="{6A7025C1-076D-4796-B547-99D3ACD05579}"/>
              </a:ext>
            </a:extLst>
          </p:cNvPr>
          <p:cNvSpPr>
            <a:spLocks noGrp="1"/>
          </p:cNvSpPr>
          <p:nvPr>
            <p:ph type="sldNum" idx="12"/>
          </p:nvPr>
        </p:nvSpPr>
        <p:spPr/>
        <p:txBody>
          <a:bodyPr/>
          <a:lstStyle/>
          <a:p>
            <a:pPr marL="0" marR="0" lvl="0" indent="0" algn="l"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12</a:t>
            </a:fld>
            <a:endParaRPr lang="en-GB" sz="1200" b="0" i="0" u="none" strike="noStrike" cap="none">
              <a:solidFill>
                <a:srgbClr val="888888"/>
              </a:solidFill>
              <a:latin typeface="Calibri"/>
              <a:ea typeface="Calibri"/>
              <a:cs typeface="Calibri"/>
              <a:sym typeface="Calibri"/>
            </a:endParaRPr>
          </a:p>
        </p:txBody>
      </p:sp>
      <p:sp>
        <p:nvSpPr>
          <p:cNvPr id="16" name="TextBox 15">
            <a:extLst>
              <a:ext uri="{FF2B5EF4-FFF2-40B4-BE49-F238E27FC236}">
                <a16:creationId xmlns:a16="http://schemas.microsoft.com/office/drawing/2014/main" id="{C67219C1-1071-4CC0-B1E2-7DB67E66D58B}"/>
              </a:ext>
            </a:extLst>
          </p:cNvPr>
          <p:cNvSpPr txBox="1"/>
          <p:nvPr/>
        </p:nvSpPr>
        <p:spPr>
          <a:xfrm>
            <a:off x="288865" y="6520962"/>
            <a:ext cx="6098796" cy="307777"/>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rPr>
              <a:t>Copyright © 2020 Paragraf Limited. All rights reserved</a:t>
            </a:r>
            <a:endParaRPr lang="en-GB" dirty="0"/>
          </a:p>
        </p:txBody>
      </p:sp>
      <p:sp>
        <p:nvSpPr>
          <p:cNvPr id="17" name="TextBox 16">
            <a:extLst>
              <a:ext uri="{FF2B5EF4-FFF2-40B4-BE49-F238E27FC236}">
                <a16:creationId xmlns:a16="http://schemas.microsoft.com/office/drawing/2014/main" id="{15C43B05-D467-4479-A941-B6B612367E25}"/>
              </a:ext>
            </a:extLst>
          </p:cNvPr>
          <p:cNvSpPr txBox="1"/>
          <p:nvPr/>
        </p:nvSpPr>
        <p:spPr>
          <a:xfrm>
            <a:off x="166519" y="4645016"/>
            <a:ext cx="7802271" cy="1785104"/>
          </a:xfrm>
          <a:prstGeom prst="rect">
            <a:avLst/>
          </a:prstGeom>
          <a:noFill/>
        </p:spPr>
        <p:txBody>
          <a:bodyPr wrap="square">
            <a:spAutoFit/>
          </a:bodyPr>
          <a:lstStyle/>
          <a:p>
            <a:r>
              <a:rPr lang="en-GB" sz="1100" dirty="0">
                <a:latin typeface="Eras Light ITC" panose="020B0402030504020804" pitchFamily="34" charset="0"/>
              </a:rPr>
              <a:t>The Paragraf logo is a registered trademark of Paragraf Limited. All other trademarks are the property of their respective owners.</a:t>
            </a:r>
          </a:p>
          <a:p>
            <a:endParaRPr lang="en-GB" sz="1100" dirty="0">
              <a:latin typeface="Eras Light ITC" panose="020B0402030504020804" pitchFamily="34" charset="0"/>
            </a:endParaRPr>
          </a:p>
          <a:p>
            <a:r>
              <a:rPr lang="en-GB" sz="1100" dirty="0">
                <a:latin typeface="Eras Light ITC" panose="020B0402030504020804" pitchFamily="34" charset="0"/>
              </a:rPr>
              <a:t>This document is for informational purposes only, it is not to be construed as a recommendation or a representation and no reliance should be placed on its contents.</a:t>
            </a:r>
          </a:p>
          <a:p>
            <a:r>
              <a:rPr lang="en-GB" sz="1100" dirty="0">
                <a:latin typeface="Eras Light ITC" panose="020B0402030504020804" pitchFamily="34" charset="0"/>
              </a:rPr>
              <a:t>No part of this document may be reproduced in any form without the prior written permission of Paragraf. No copies may be published, distributed or made available to any third party whatsoever without prior written permission.</a:t>
            </a:r>
          </a:p>
          <a:p>
            <a:endParaRPr lang="en-GB" sz="1100" dirty="0">
              <a:latin typeface="Eras Light ITC" panose="020B0402030504020804" pitchFamily="34" charset="0"/>
            </a:endParaRPr>
          </a:p>
          <a:p>
            <a:r>
              <a:rPr lang="en-GB" sz="1100" dirty="0">
                <a:latin typeface="Eras Light ITC" panose="020B0402030504020804" pitchFamily="34" charset="0"/>
              </a:rPr>
              <a:t>Paragraf Limited</a:t>
            </a:r>
          </a:p>
          <a:p>
            <a:r>
              <a:rPr lang="en-GB" sz="1100" dirty="0">
                <a:latin typeface="Eras Light ITC" panose="020B0402030504020804" pitchFamily="34" charset="0"/>
              </a:rPr>
              <a:t>7-8 West Newlands, </a:t>
            </a:r>
            <a:r>
              <a:rPr lang="en-GB" sz="1100" dirty="0" err="1">
                <a:latin typeface="Eras Light ITC" panose="020B0402030504020804" pitchFamily="34" charset="0"/>
              </a:rPr>
              <a:t>Somersham</a:t>
            </a:r>
            <a:r>
              <a:rPr lang="en-GB" sz="1100" dirty="0">
                <a:latin typeface="Eras Light ITC" panose="020B0402030504020804" pitchFamily="34" charset="0"/>
              </a:rPr>
              <a:t>, Cambridgeshire, England, PE28 3EB</a:t>
            </a:r>
          </a:p>
          <a:p>
            <a:r>
              <a:rPr lang="en-GB" sz="1100" dirty="0">
                <a:latin typeface="Eras Light ITC" panose="020B0402030504020804" pitchFamily="34" charset="0"/>
              </a:rPr>
              <a:t>Company number 09889431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 name="Text Placeholder 5">
            <a:extLst>
              <a:ext uri="{FF2B5EF4-FFF2-40B4-BE49-F238E27FC236}">
                <a16:creationId xmlns:a16="http://schemas.microsoft.com/office/drawing/2014/main" id="{9BFAE52D-2BC2-4BF1-9BAE-59F8B1A749ED}"/>
              </a:ext>
            </a:extLst>
          </p:cNvPr>
          <p:cNvSpPr>
            <a:spLocks noGrp="1"/>
          </p:cNvSpPr>
          <p:nvPr>
            <p:ph type="body" idx="1"/>
          </p:nvPr>
        </p:nvSpPr>
        <p:spPr>
          <a:xfrm>
            <a:off x="745959" y="1154624"/>
            <a:ext cx="9504947" cy="4740850"/>
          </a:xfrm>
          <a:noFill/>
        </p:spPr>
        <p:txBody>
          <a:bodyPr/>
          <a:lstStyle/>
          <a:p>
            <a:pPr marL="177800" indent="0">
              <a:buNone/>
            </a:pPr>
            <a:r>
              <a:rPr lang="en-GB" sz="1800" dirty="0">
                <a:solidFill>
                  <a:schemeClr val="tx1"/>
                </a:solidFill>
                <a:latin typeface="Eras Medium ITC" panose="020B0602030504020804" pitchFamily="34" charset="0"/>
                <a:cs typeface="Calibri" panose="020F0502020204030204" pitchFamily="34" charset="0"/>
              </a:rPr>
              <a:t>Launched in 2017 as a spin-out from the Department of Materials Science at Cambridge University by Professor Sir Colin Humphreys, Dr Simon Thomas and Dr Ivor Guiney</a:t>
            </a:r>
          </a:p>
          <a:p>
            <a:pPr marL="177800" indent="0">
              <a:buNone/>
            </a:pPr>
            <a:endParaRPr lang="en-GB" sz="1800" dirty="0">
              <a:solidFill>
                <a:schemeClr val="tx1"/>
              </a:solidFill>
              <a:latin typeface="Eras Medium ITC" panose="020B0602030504020804" pitchFamily="34" charset="0"/>
              <a:cs typeface="Calibri" panose="020F0502020204030204" pitchFamily="34" charset="0"/>
            </a:endParaRPr>
          </a:p>
          <a:p>
            <a:pPr marL="177800" indent="0">
              <a:buNone/>
            </a:pPr>
            <a:endParaRPr lang="en-GB" sz="1800" dirty="0">
              <a:solidFill>
                <a:schemeClr val="tx1"/>
              </a:solidFill>
              <a:latin typeface="Eras Medium ITC" panose="020B0602030504020804" pitchFamily="34" charset="0"/>
              <a:cs typeface="Calibri" panose="020F0502020204030204" pitchFamily="34" charset="0"/>
            </a:endParaRPr>
          </a:p>
          <a:p>
            <a:pPr marL="177800" indent="0">
              <a:buNone/>
            </a:pPr>
            <a:endParaRPr lang="en-GB" sz="1800" dirty="0">
              <a:solidFill>
                <a:schemeClr val="tx1"/>
              </a:solidFill>
              <a:latin typeface="Eras Medium ITC" panose="020B0602030504020804" pitchFamily="34" charset="0"/>
              <a:cs typeface="Calibri" panose="020F0502020204030204" pitchFamily="34" charset="0"/>
            </a:endParaRPr>
          </a:p>
          <a:p>
            <a:pPr marL="177800" indent="0">
              <a:buNone/>
            </a:pPr>
            <a:endParaRPr lang="en-GB" sz="1800" dirty="0">
              <a:solidFill>
                <a:schemeClr val="tx1"/>
              </a:solidFill>
              <a:latin typeface="Eras Medium ITC" panose="020B0602030504020804" pitchFamily="34" charset="0"/>
              <a:cs typeface="Calibri" panose="020F0502020204030204" pitchFamily="34" charset="0"/>
            </a:endParaRPr>
          </a:p>
          <a:p>
            <a:pPr marL="177800" indent="0">
              <a:buNone/>
            </a:pPr>
            <a:endParaRPr lang="en-GB" sz="1800" dirty="0">
              <a:solidFill>
                <a:schemeClr val="tx1"/>
              </a:solidFill>
              <a:latin typeface="Eras Medium ITC" panose="020B0602030504020804" pitchFamily="34" charset="0"/>
              <a:cs typeface="Calibri" panose="020F0502020204030204" pitchFamily="34" charset="0"/>
            </a:endParaRPr>
          </a:p>
          <a:p>
            <a:pPr marL="177800" indent="0">
              <a:buNone/>
            </a:pPr>
            <a:endParaRPr lang="en-GB" sz="1800" dirty="0">
              <a:solidFill>
                <a:schemeClr val="tx1"/>
              </a:solidFill>
              <a:latin typeface="Eras Medium ITC" panose="020B0602030504020804" pitchFamily="34" charset="0"/>
              <a:cs typeface="Calibri" panose="020F0502020204030204" pitchFamily="34" charset="0"/>
            </a:endParaRPr>
          </a:p>
          <a:p>
            <a:pPr marL="177800" indent="0">
              <a:buNone/>
            </a:pPr>
            <a:endParaRPr lang="en-GB" sz="1800" dirty="0">
              <a:solidFill>
                <a:schemeClr val="tx1"/>
              </a:solidFill>
              <a:latin typeface="Eras Medium ITC" panose="020B0602030504020804" pitchFamily="34" charset="0"/>
              <a:cs typeface="Calibri" panose="020F0502020204030204" pitchFamily="34" charset="0"/>
            </a:endParaRPr>
          </a:p>
          <a:p>
            <a:pPr marL="177800" indent="0">
              <a:buNone/>
            </a:pPr>
            <a:endParaRPr lang="en-GB" sz="1800" dirty="0">
              <a:solidFill>
                <a:schemeClr val="tx1"/>
              </a:solidFill>
              <a:latin typeface="Eras Medium ITC" panose="020B0602030504020804" pitchFamily="34" charset="0"/>
              <a:cs typeface="Calibri" panose="020F0502020204030204" pitchFamily="34" charset="0"/>
            </a:endParaRPr>
          </a:p>
          <a:p>
            <a:pPr marL="177800" indent="0">
              <a:buNone/>
            </a:pPr>
            <a:endParaRPr lang="en-GB" sz="1800" dirty="0">
              <a:solidFill>
                <a:schemeClr val="tx1"/>
              </a:solidFill>
              <a:latin typeface="Eras Medium ITC" panose="020B0602030504020804" pitchFamily="34" charset="0"/>
              <a:cs typeface="Calibri" panose="020F0502020204030204" pitchFamily="34" charset="0"/>
            </a:endParaRPr>
          </a:p>
          <a:p>
            <a:pPr marL="177800" indent="0">
              <a:buNone/>
            </a:pPr>
            <a:r>
              <a:rPr lang="en-GB" sz="1800" dirty="0">
                <a:solidFill>
                  <a:schemeClr val="tx1"/>
                </a:solidFill>
                <a:latin typeface="Eras Medium ITC" panose="020B0602030504020804" pitchFamily="34" charset="0"/>
                <a:cs typeface="Calibri" panose="020F0502020204030204" pitchFamily="34" charset="0"/>
              </a:rPr>
              <a:t>Currently over 40 employees (and expanding!) with 43% in R&amp;D</a:t>
            </a:r>
          </a:p>
          <a:p>
            <a:pPr marL="177800" indent="0">
              <a:buNone/>
            </a:pPr>
            <a:r>
              <a:rPr lang="en-GB" sz="1800" dirty="0">
                <a:solidFill>
                  <a:schemeClr val="tx1"/>
                </a:solidFill>
                <a:latin typeface="Eras Medium ITC" panose="020B0602030504020804" pitchFamily="34" charset="0"/>
                <a:cs typeface="Calibri" panose="020F0502020204030204" pitchFamily="34" charset="0"/>
              </a:rPr>
              <a:t>Custom R&amp;D and in-house production facility, just outside Cambridge</a:t>
            </a:r>
          </a:p>
        </p:txBody>
      </p:sp>
      <p:sp>
        <p:nvSpPr>
          <p:cNvPr id="11" name="TextBox 10">
            <a:extLst>
              <a:ext uri="{FF2B5EF4-FFF2-40B4-BE49-F238E27FC236}">
                <a16:creationId xmlns:a16="http://schemas.microsoft.com/office/drawing/2014/main" id="{22FAB999-F5EE-4E19-AEFC-1CFC83CFD709}"/>
              </a:ext>
            </a:extLst>
          </p:cNvPr>
          <p:cNvSpPr txBox="1"/>
          <p:nvPr/>
        </p:nvSpPr>
        <p:spPr>
          <a:xfrm>
            <a:off x="1728132" y="2407640"/>
            <a:ext cx="184731" cy="307777"/>
          </a:xfrm>
          <a:prstGeom prst="rect">
            <a:avLst/>
          </a:prstGeom>
          <a:noFill/>
        </p:spPr>
        <p:txBody>
          <a:bodyPr wrap="none" rtlCol="0">
            <a:spAutoFit/>
          </a:bodyPr>
          <a:lstStyle/>
          <a:p>
            <a:endParaRPr lang="en-GB" dirty="0"/>
          </a:p>
        </p:txBody>
      </p:sp>
      <p:sp>
        <p:nvSpPr>
          <p:cNvPr id="12" name="TextBox 11">
            <a:extLst>
              <a:ext uri="{FF2B5EF4-FFF2-40B4-BE49-F238E27FC236}">
                <a16:creationId xmlns:a16="http://schemas.microsoft.com/office/drawing/2014/main" id="{268A28F9-D67D-44EE-99A1-019A74A13346}"/>
              </a:ext>
            </a:extLst>
          </p:cNvPr>
          <p:cNvSpPr txBox="1"/>
          <p:nvPr/>
        </p:nvSpPr>
        <p:spPr>
          <a:xfrm>
            <a:off x="5566095" y="2948730"/>
            <a:ext cx="914400" cy="914400"/>
          </a:xfrm>
          <a:prstGeom prst="rect">
            <a:avLst/>
          </a:prstGeom>
          <a:noFill/>
        </p:spPr>
        <p:txBody>
          <a:bodyPr wrap="square" rtlCol="0">
            <a:spAutoFit/>
          </a:bodyPr>
          <a:lstStyle/>
          <a:p>
            <a:endParaRPr lang="en-GB" dirty="0"/>
          </a:p>
        </p:txBody>
      </p:sp>
      <p:grpSp>
        <p:nvGrpSpPr>
          <p:cNvPr id="19" name="Group 18">
            <a:extLst>
              <a:ext uri="{FF2B5EF4-FFF2-40B4-BE49-F238E27FC236}">
                <a16:creationId xmlns:a16="http://schemas.microsoft.com/office/drawing/2014/main" id="{DDC73AFA-7929-49F0-A46E-A3581EF053B1}"/>
              </a:ext>
            </a:extLst>
          </p:cNvPr>
          <p:cNvGrpSpPr/>
          <p:nvPr/>
        </p:nvGrpSpPr>
        <p:grpSpPr>
          <a:xfrm>
            <a:off x="405645" y="2278554"/>
            <a:ext cx="10320899" cy="2492990"/>
            <a:chOff x="357217" y="1819490"/>
            <a:chExt cx="10320899" cy="2492990"/>
          </a:xfrm>
        </p:grpSpPr>
        <p:pic>
          <p:nvPicPr>
            <p:cNvPr id="5" name="Picture 4">
              <a:extLst>
                <a:ext uri="{FF2B5EF4-FFF2-40B4-BE49-F238E27FC236}">
                  <a16:creationId xmlns:a16="http://schemas.microsoft.com/office/drawing/2014/main" id="{BF9331EA-F190-4560-AA29-0E4645950664}"/>
                </a:ext>
              </a:extLst>
            </p:cNvPr>
            <p:cNvPicPr>
              <a:picLocks noChangeAspect="1"/>
            </p:cNvPicPr>
            <p:nvPr/>
          </p:nvPicPr>
          <p:blipFill>
            <a:blip r:embed="rId3"/>
            <a:stretch>
              <a:fillRect/>
            </a:stretch>
          </p:blipFill>
          <p:spPr>
            <a:xfrm>
              <a:off x="3849603" y="1819490"/>
              <a:ext cx="1114581" cy="1467055"/>
            </a:xfrm>
            <a:prstGeom prst="rect">
              <a:avLst/>
            </a:prstGeom>
          </p:spPr>
        </p:pic>
        <p:pic>
          <p:nvPicPr>
            <p:cNvPr id="8" name="Picture 7">
              <a:extLst>
                <a:ext uri="{FF2B5EF4-FFF2-40B4-BE49-F238E27FC236}">
                  <a16:creationId xmlns:a16="http://schemas.microsoft.com/office/drawing/2014/main" id="{6A580399-2D39-4549-944E-F7274AED5DD9}"/>
                </a:ext>
              </a:extLst>
            </p:cNvPr>
            <p:cNvPicPr>
              <a:picLocks noChangeAspect="1"/>
            </p:cNvPicPr>
            <p:nvPr/>
          </p:nvPicPr>
          <p:blipFill>
            <a:blip r:embed="rId4"/>
            <a:stretch>
              <a:fillRect/>
            </a:stretch>
          </p:blipFill>
          <p:spPr>
            <a:xfrm>
              <a:off x="357217" y="1819490"/>
              <a:ext cx="1114581" cy="1486107"/>
            </a:xfrm>
            <a:prstGeom prst="rect">
              <a:avLst/>
            </a:prstGeom>
          </p:spPr>
        </p:pic>
        <p:pic>
          <p:nvPicPr>
            <p:cNvPr id="10" name="Picture 9">
              <a:extLst>
                <a:ext uri="{FF2B5EF4-FFF2-40B4-BE49-F238E27FC236}">
                  <a16:creationId xmlns:a16="http://schemas.microsoft.com/office/drawing/2014/main" id="{D8C72FFC-6449-4577-8E26-A7DC3F5E6A4B}"/>
                </a:ext>
              </a:extLst>
            </p:cNvPr>
            <p:cNvPicPr>
              <a:picLocks noChangeAspect="1"/>
            </p:cNvPicPr>
            <p:nvPr/>
          </p:nvPicPr>
          <p:blipFill>
            <a:blip r:embed="rId5"/>
            <a:stretch>
              <a:fillRect/>
            </a:stretch>
          </p:blipFill>
          <p:spPr>
            <a:xfrm>
              <a:off x="7341989" y="1819490"/>
              <a:ext cx="1182475" cy="1467055"/>
            </a:xfrm>
            <a:prstGeom prst="rect">
              <a:avLst/>
            </a:prstGeom>
          </p:spPr>
        </p:pic>
        <p:sp>
          <p:nvSpPr>
            <p:cNvPr id="13" name="TextBox 12">
              <a:extLst>
                <a:ext uri="{FF2B5EF4-FFF2-40B4-BE49-F238E27FC236}">
                  <a16:creationId xmlns:a16="http://schemas.microsoft.com/office/drawing/2014/main" id="{6394BEBA-296E-4053-A886-9FCCA72B3CEA}"/>
                </a:ext>
              </a:extLst>
            </p:cNvPr>
            <p:cNvSpPr txBox="1"/>
            <p:nvPr/>
          </p:nvSpPr>
          <p:spPr>
            <a:xfrm>
              <a:off x="1695953" y="1819490"/>
              <a:ext cx="1929495" cy="1938992"/>
            </a:xfrm>
            <a:prstGeom prst="rect">
              <a:avLst/>
            </a:prstGeom>
            <a:noFill/>
          </p:spPr>
          <p:txBody>
            <a:bodyPr wrap="square" rtlCol="0">
              <a:spAutoFit/>
            </a:bodyPr>
            <a:lstStyle/>
            <a:p>
              <a:pPr algn="l"/>
              <a:r>
                <a:rPr lang="en-GB" sz="1200" b="0" i="0" dirty="0">
                  <a:solidFill>
                    <a:srgbClr val="333333"/>
                  </a:solidFill>
                  <a:effectLst/>
                  <a:latin typeface="Eras Medium ITC" panose="020B0602030504020804" pitchFamily="34" charset="0"/>
                  <a:ea typeface="SimSun" panose="02010600030101010101" pitchFamily="2" charset="-122"/>
                </a:rPr>
                <a:t>Prof. Sir Colin Humphreys – CBE, </a:t>
              </a:r>
              <a:r>
                <a:rPr lang="en-GB" sz="1200" b="0" i="0" dirty="0" err="1">
                  <a:solidFill>
                    <a:srgbClr val="333333"/>
                  </a:solidFill>
                  <a:effectLst/>
                  <a:latin typeface="Eras Medium ITC" panose="020B0602030504020804" pitchFamily="34" charset="0"/>
                  <a:ea typeface="SimSun" panose="02010600030101010101" pitchFamily="2" charset="-122"/>
                </a:rPr>
                <a:t>FREng</a:t>
              </a:r>
              <a:r>
                <a:rPr lang="en-GB" sz="1200" b="0" i="0" dirty="0">
                  <a:solidFill>
                    <a:srgbClr val="333333"/>
                  </a:solidFill>
                  <a:effectLst/>
                  <a:latin typeface="Eras Medium ITC" panose="020B0602030504020804" pitchFamily="34" charset="0"/>
                  <a:ea typeface="SimSun" panose="02010600030101010101" pitchFamily="2" charset="-122"/>
                </a:rPr>
                <a:t>, FRS</a:t>
              </a:r>
            </a:p>
            <a:p>
              <a:pPr algn="l"/>
              <a:r>
                <a:rPr lang="en-GB" sz="1200" b="0" i="0" dirty="0">
                  <a:solidFill>
                    <a:srgbClr val="333333"/>
                  </a:solidFill>
                  <a:effectLst/>
                  <a:latin typeface="Eras Medium ITC" panose="020B0602030504020804" pitchFamily="34" charset="0"/>
                  <a:ea typeface="SimSun" panose="02010600030101010101" pitchFamily="2" charset="-122"/>
                </a:rPr>
                <a:t>CSO</a:t>
              </a:r>
            </a:p>
            <a:p>
              <a:pPr algn="l"/>
              <a:r>
                <a:rPr lang="en-GB" sz="1200" b="0" i="0" dirty="0">
                  <a:solidFill>
                    <a:srgbClr val="333333"/>
                  </a:solidFill>
                  <a:effectLst/>
                  <a:latin typeface="Eras Medium ITC" panose="020B0602030504020804" pitchFamily="34" charset="0"/>
                  <a:ea typeface="SimSun" panose="02010600030101010101" pitchFamily="2" charset="-122"/>
                </a:rPr>
                <a:t>Sir Colin has extensive experience in the commercialisation of scientific ideas and the creation of successful university spin-out companies. </a:t>
              </a:r>
              <a:endParaRPr lang="en-GB" dirty="0"/>
            </a:p>
          </p:txBody>
        </p:sp>
        <p:sp>
          <p:nvSpPr>
            <p:cNvPr id="16" name="TextBox 15">
              <a:extLst>
                <a:ext uri="{FF2B5EF4-FFF2-40B4-BE49-F238E27FC236}">
                  <a16:creationId xmlns:a16="http://schemas.microsoft.com/office/drawing/2014/main" id="{0A4206C4-E976-4E25-9659-0B17B444CB88}"/>
                </a:ext>
              </a:extLst>
            </p:cNvPr>
            <p:cNvSpPr txBox="1"/>
            <p:nvPr/>
          </p:nvSpPr>
          <p:spPr>
            <a:xfrm>
              <a:off x="5188339" y="1819490"/>
              <a:ext cx="1929495" cy="2492990"/>
            </a:xfrm>
            <a:prstGeom prst="rect">
              <a:avLst/>
            </a:prstGeom>
            <a:noFill/>
          </p:spPr>
          <p:txBody>
            <a:bodyPr wrap="square" rtlCol="0">
              <a:spAutoFit/>
            </a:bodyPr>
            <a:lstStyle/>
            <a:p>
              <a:pPr algn="l"/>
              <a:r>
                <a:rPr lang="en-GB" sz="1200" b="0" i="0" dirty="0">
                  <a:solidFill>
                    <a:srgbClr val="333333"/>
                  </a:solidFill>
                  <a:effectLst/>
                  <a:latin typeface="Eras Medium ITC" panose="020B0602030504020804" pitchFamily="34" charset="0"/>
                  <a:ea typeface="SimSun" panose="02010600030101010101" pitchFamily="2" charset="-122"/>
                </a:rPr>
                <a:t>Dr Simon Thomas – MEng, </a:t>
              </a:r>
              <a:r>
                <a:rPr lang="en-GB" sz="1200" b="0" i="0" dirty="0" err="1">
                  <a:solidFill>
                    <a:srgbClr val="333333"/>
                  </a:solidFill>
                  <a:effectLst/>
                  <a:latin typeface="Eras Medium ITC" panose="020B0602030504020804" pitchFamily="34" charset="0"/>
                  <a:ea typeface="SimSun" panose="02010600030101010101" pitchFamily="2" charset="-122"/>
                </a:rPr>
                <a:t>CPhys</a:t>
              </a:r>
              <a:r>
                <a:rPr lang="en-GB" sz="1200" b="0" i="0" dirty="0">
                  <a:solidFill>
                    <a:srgbClr val="333333"/>
                  </a:solidFill>
                  <a:effectLst/>
                  <a:latin typeface="Eras Medium ITC" panose="020B0602030504020804" pitchFamily="34" charset="0"/>
                  <a:ea typeface="SimSun" panose="02010600030101010101" pitchFamily="2" charset="-122"/>
                </a:rPr>
                <a:t>, CEng</a:t>
              </a:r>
            </a:p>
            <a:p>
              <a:pPr algn="l"/>
              <a:r>
                <a:rPr lang="en-GB" sz="1200" b="0" i="0" dirty="0">
                  <a:solidFill>
                    <a:srgbClr val="333333"/>
                  </a:solidFill>
                  <a:effectLst/>
                  <a:latin typeface="Eras Medium ITC" panose="020B0602030504020804" pitchFamily="34" charset="0"/>
                  <a:ea typeface="SimSun" panose="02010600030101010101" pitchFamily="2" charset="-122"/>
                </a:rPr>
                <a:t>CEO</a:t>
              </a:r>
            </a:p>
            <a:p>
              <a:pPr algn="l"/>
              <a:r>
                <a:rPr lang="en-GB" sz="1200" b="0" i="0" dirty="0">
                  <a:solidFill>
                    <a:srgbClr val="333333"/>
                  </a:solidFill>
                  <a:effectLst/>
                  <a:latin typeface="Eras Medium ITC" panose="020B0602030504020804" pitchFamily="34" charset="0"/>
                  <a:ea typeface="SimSun" panose="02010600030101010101" pitchFamily="2" charset="-122"/>
                </a:rPr>
                <a:t>Simon has a diverse background in physics, engineering and materials science combined with many years’ experience in the fields of semiconductors, functional materials, solid state devices and capital equipment manufacture.</a:t>
              </a:r>
              <a:endParaRPr lang="en-GB" dirty="0"/>
            </a:p>
          </p:txBody>
        </p:sp>
        <p:sp>
          <p:nvSpPr>
            <p:cNvPr id="18" name="TextBox 17">
              <a:extLst>
                <a:ext uri="{FF2B5EF4-FFF2-40B4-BE49-F238E27FC236}">
                  <a16:creationId xmlns:a16="http://schemas.microsoft.com/office/drawing/2014/main" id="{89C3EA24-3A96-4B40-A4C2-9D891909605B}"/>
                </a:ext>
              </a:extLst>
            </p:cNvPr>
            <p:cNvSpPr txBox="1"/>
            <p:nvPr/>
          </p:nvSpPr>
          <p:spPr>
            <a:xfrm>
              <a:off x="8748621" y="1819490"/>
              <a:ext cx="1929495" cy="2308324"/>
            </a:xfrm>
            <a:prstGeom prst="rect">
              <a:avLst/>
            </a:prstGeom>
            <a:noFill/>
          </p:spPr>
          <p:txBody>
            <a:bodyPr wrap="square" rtlCol="0">
              <a:spAutoFit/>
            </a:bodyPr>
            <a:lstStyle/>
            <a:p>
              <a:pPr algn="l"/>
              <a:r>
                <a:rPr lang="en-GB" sz="1200" b="0" i="0" dirty="0">
                  <a:solidFill>
                    <a:srgbClr val="333333"/>
                  </a:solidFill>
                  <a:effectLst/>
                  <a:latin typeface="Eras Medium ITC" panose="020B0602030504020804" pitchFamily="34" charset="0"/>
                  <a:ea typeface="SimSun" panose="02010600030101010101" pitchFamily="2" charset="-122"/>
                </a:rPr>
                <a:t>Dr Ivor Guiney – </a:t>
              </a:r>
            </a:p>
            <a:p>
              <a:pPr algn="l"/>
              <a:r>
                <a:rPr lang="en-GB" sz="1200" b="0" i="0" dirty="0" err="1">
                  <a:solidFill>
                    <a:srgbClr val="333333"/>
                  </a:solidFill>
                  <a:effectLst/>
                  <a:latin typeface="Eras Medium ITC" panose="020B0602030504020804" pitchFamily="34" charset="0"/>
                  <a:ea typeface="SimSun" panose="02010600030101010101" pitchFamily="2" charset="-122"/>
                </a:rPr>
                <a:t>MPhys</a:t>
              </a:r>
              <a:r>
                <a:rPr lang="en-GB" sz="1200" b="0" i="0" dirty="0">
                  <a:solidFill>
                    <a:srgbClr val="333333"/>
                  </a:solidFill>
                  <a:effectLst/>
                  <a:latin typeface="Eras Medium ITC" panose="020B0602030504020804" pitchFamily="34" charset="0"/>
                  <a:ea typeface="SimSun" panose="02010600030101010101" pitchFamily="2" charset="-122"/>
                </a:rPr>
                <a:t> </a:t>
              </a:r>
            </a:p>
            <a:p>
              <a:pPr algn="l"/>
              <a:r>
                <a:rPr lang="en-GB" sz="1200" dirty="0">
                  <a:solidFill>
                    <a:srgbClr val="333333"/>
                  </a:solidFill>
                  <a:latin typeface="Eras Medium ITC" panose="020B0602030504020804" pitchFamily="34" charset="0"/>
                  <a:ea typeface="SimSun" panose="02010600030101010101" pitchFamily="2" charset="-122"/>
                </a:rPr>
                <a:t>Technical Director</a:t>
              </a:r>
            </a:p>
            <a:p>
              <a:pPr algn="l"/>
              <a:r>
                <a:rPr lang="en-GB" sz="1200" b="0" i="0" dirty="0">
                  <a:solidFill>
                    <a:srgbClr val="333333"/>
                  </a:solidFill>
                  <a:effectLst/>
                  <a:latin typeface="Eras Medium ITC" panose="020B0602030504020804" pitchFamily="34" charset="0"/>
                  <a:ea typeface="SimSun" panose="02010600030101010101" pitchFamily="2" charset="-122"/>
                </a:rPr>
                <a:t>Ivor’s expertise is centred on semiconductor device design and production, thin film material synthesis and capital equipment manufacture, which spans physics, chemistry and materials science. </a:t>
              </a:r>
              <a:endParaRPr lang="en-GB" dirty="0"/>
            </a:p>
          </p:txBody>
        </p:sp>
      </p:grpSp>
      <p:sp>
        <p:nvSpPr>
          <p:cNvPr id="9" name="TextBox 8">
            <a:extLst>
              <a:ext uri="{FF2B5EF4-FFF2-40B4-BE49-F238E27FC236}">
                <a16:creationId xmlns:a16="http://schemas.microsoft.com/office/drawing/2014/main" id="{6C6FF47A-D8E6-4BF4-8312-5F3B23E44F37}"/>
              </a:ext>
            </a:extLst>
          </p:cNvPr>
          <p:cNvSpPr txBox="1"/>
          <p:nvPr/>
        </p:nvSpPr>
        <p:spPr>
          <a:xfrm>
            <a:off x="139785" y="107336"/>
            <a:ext cx="511390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C60C30"/>
                </a:solidFill>
                <a:effectLst/>
                <a:uLnTx/>
                <a:uFillTx/>
                <a:latin typeface="Eras Medium ITC" panose="020B0602030504020804" pitchFamily="34" charset="0"/>
                <a:cs typeface="Arial"/>
                <a:sym typeface="Arial"/>
              </a:rPr>
              <a:t>Introduction to </a:t>
            </a:r>
            <a:r>
              <a:rPr kumimoji="0" lang="en-GB" sz="3600" b="0" i="0" u="none" strike="noStrike" kern="0" cap="none" spc="0" normalizeH="0" baseline="0" noProof="0" dirty="0" err="1">
                <a:ln>
                  <a:noFill/>
                </a:ln>
                <a:solidFill>
                  <a:srgbClr val="C60C30"/>
                </a:solidFill>
                <a:effectLst/>
                <a:uLnTx/>
                <a:uFillTx/>
                <a:latin typeface="Eras Medium ITC" panose="020B0602030504020804" pitchFamily="34" charset="0"/>
                <a:cs typeface="Arial"/>
                <a:sym typeface="Arial"/>
              </a:rPr>
              <a:t>Paragraf</a:t>
            </a:r>
            <a:endParaRPr kumimoji="0" lang="en-GB" sz="3600" b="0" i="0" u="none" strike="noStrike" kern="0" cap="none" spc="0" normalizeH="0" baseline="0" noProof="0" dirty="0">
              <a:ln>
                <a:noFill/>
              </a:ln>
              <a:solidFill>
                <a:srgbClr val="C60C30"/>
              </a:solidFill>
              <a:effectLst/>
              <a:uLnTx/>
              <a:uFillTx/>
              <a:latin typeface="Eras Medium ITC" panose="020B0602030504020804" pitchFamily="34" charset="0"/>
              <a:cs typeface="Arial"/>
              <a:sym typeface="Arial"/>
            </a:endParaRPr>
          </a:p>
        </p:txBody>
      </p:sp>
    </p:spTree>
    <p:extLst>
      <p:ext uri="{BB962C8B-B14F-4D97-AF65-F5344CB8AC3E}">
        <p14:creationId xmlns:p14="http://schemas.microsoft.com/office/powerpoint/2010/main" val="381088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424BED-4297-4F38-9DDA-83626E716913}"/>
              </a:ext>
            </a:extLst>
          </p:cNvPr>
          <p:cNvSpPr>
            <a:spLocks noGrp="1"/>
          </p:cNvSpPr>
          <p:nvPr>
            <p:ph type="sldNum" idx="12"/>
          </p:nvPr>
        </p:nvSpPr>
        <p:spPr>
          <a:xfrm>
            <a:off x="39707" y="6000952"/>
            <a:ext cx="2743199" cy="365125"/>
          </a:xfrm>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GB" sz="1600" b="0" i="0" u="none" strike="noStrike" kern="0" cap="none" spc="0" normalizeH="0" baseline="0" noProof="0" smtClean="0">
                <a:ln>
                  <a:noFill/>
                </a:ln>
                <a:solidFill>
                  <a:srgbClr val="FFFFFF"/>
                </a:solidFill>
                <a:effectLst/>
                <a:uLnTx/>
                <a:uFillTx/>
                <a:latin typeface="Eras Medium ITC" panose="020B0602030504020804" pitchFamily="34" charset="0"/>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a:t>
            </a:fld>
            <a:endParaRPr kumimoji="0" lang="en-GB" sz="1600" b="0" i="0" u="none" strike="noStrike" kern="0" cap="none" spc="0" normalizeH="0" baseline="0" noProof="0" dirty="0">
              <a:ln>
                <a:noFill/>
              </a:ln>
              <a:solidFill>
                <a:srgbClr val="FFFFFF"/>
              </a:solidFill>
              <a:effectLst/>
              <a:uLnTx/>
              <a:uFillTx/>
              <a:latin typeface="Eras Medium ITC" panose="020B0602030504020804" pitchFamily="34" charset="0"/>
              <a:ea typeface="Calibri"/>
              <a:cs typeface="Calibri"/>
              <a:sym typeface="Calibri"/>
            </a:endParaRPr>
          </a:p>
        </p:txBody>
      </p:sp>
      <p:sp>
        <p:nvSpPr>
          <p:cNvPr id="10" name="Subtitle 2">
            <a:extLst>
              <a:ext uri="{FF2B5EF4-FFF2-40B4-BE49-F238E27FC236}">
                <a16:creationId xmlns:a16="http://schemas.microsoft.com/office/drawing/2014/main" id="{42FA9367-4688-4553-B89E-44E07315F49B}"/>
              </a:ext>
            </a:extLst>
          </p:cNvPr>
          <p:cNvSpPr txBox="1">
            <a:spLocks/>
          </p:cNvSpPr>
          <p:nvPr/>
        </p:nvSpPr>
        <p:spPr>
          <a:xfrm>
            <a:off x="166912" y="134088"/>
            <a:ext cx="6491108" cy="1179893"/>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C60C30"/>
                </a:solidFill>
                <a:effectLst/>
                <a:uLnTx/>
                <a:uFillTx/>
                <a:latin typeface="Eras Medium ITC" panose="020B0602030504020804" pitchFamily="34" charset="0"/>
                <a:cs typeface="Arial" panose="020B0604020202020204" pitchFamily="34" charset="0"/>
                <a:sym typeface="Arial"/>
              </a:rPr>
              <a:t>Graphene</a:t>
            </a:r>
            <a:r>
              <a:rPr kumimoji="0" lang="en-GB" sz="4000" b="0" i="0" u="none" strike="noStrike" kern="1200" cap="none" spc="0" normalizeH="0" baseline="0" noProof="0" dirty="0">
                <a:ln>
                  <a:noFill/>
                </a:ln>
                <a:solidFill>
                  <a:srgbClr val="C00000"/>
                </a:solidFill>
                <a:effectLst/>
                <a:uLnTx/>
                <a:uFillTx/>
                <a:latin typeface="Eras Medium ITC" panose="020B0602030504020804" pitchFamily="34" charset="0"/>
                <a:cs typeface="Arial" panose="020B0604020202020204" pitchFamily="34" charset="0"/>
                <a:sym typeface="Arial"/>
              </a:rPr>
              <a:t> Innovation</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srgbClr val="C00000"/>
                </a:solidFill>
                <a:effectLst/>
                <a:uLnTx/>
                <a:uFillTx/>
                <a:latin typeface="Eras Medium ITC" panose="020B0602030504020804" pitchFamily="34" charset="0"/>
                <a:cs typeface="Arial" panose="020B0604020202020204" pitchFamily="34" charset="0"/>
                <a:sym typeface="Arial"/>
              </a:rPr>
              <a:t>Realising two-dimensional materials technologies</a:t>
            </a:r>
            <a:endParaRPr kumimoji="0" lang="en-GB" sz="2200" b="0" i="0" u="none" strike="noStrike" kern="0" cap="none" spc="0" normalizeH="0" baseline="0" noProof="0" dirty="0">
              <a:ln>
                <a:noFill/>
              </a:ln>
              <a:solidFill>
                <a:srgbClr val="C00000"/>
              </a:solidFill>
              <a:effectLst/>
              <a:uLnTx/>
              <a:uFillTx/>
              <a:latin typeface="Eras Medium ITC" panose="020B0602030504020804" pitchFamily="34" charset="0"/>
              <a:cs typeface="Calibri" pitchFamily="34" charset="0"/>
              <a:sym typeface="Arial"/>
            </a:endParaRPr>
          </a:p>
        </p:txBody>
      </p:sp>
      <p:pic>
        <p:nvPicPr>
          <p:cNvPr id="12" name="Picture 2" descr="Related image">
            <a:extLst>
              <a:ext uri="{FF2B5EF4-FFF2-40B4-BE49-F238E27FC236}">
                <a16:creationId xmlns:a16="http://schemas.microsoft.com/office/drawing/2014/main" id="{86CE63D1-674C-4A6E-B504-EFFB260D17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390659">
            <a:off x="2852172" y="2040210"/>
            <a:ext cx="1813636" cy="15567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C0780FB-179E-4052-96D7-0EB7691CCD8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1334" y="1954885"/>
            <a:ext cx="2204360" cy="1150311"/>
          </a:xfrm>
          <a:prstGeom prst="rect">
            <a:avLst/>
          </a:prstGeom>
        </p:spPr>
      </p:pic>
      <p:sp>
        <p:nvSpPr>
          <p:cNvPr id="16" name="Shape 110">
            <a:extLst>
              <a:ext uri="{FF2B5EF4-FFF2-40B4-BE49-F238E27FC236}">
                <a16:creationId xmlns:a16="http://schemas.microsoft.com/office/drawing/2014/main" id="{1EC6B770-1F9F-4B93-B2A5-1239FCF92802}"/>
              </a:ext>
            </a:extLst>
          </p:cNvPr>
          <p:cNvSpPr txBox="1">
            <a:spLocks/>
          </p:cNvSpPr>
          <p:nvPr/>
        </p:nvSpPr>
        <p:spPr>
          <a:xfrm>
            <a:off x="5377212" y="1560876"/>
            <a:ext cx="5498276" cy="1493916"/>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63500" marR="0" lvl="0" indent="0" algn="r" defTabSz="914400" rtl="0" eaLnBrk="1" fontAlgn="auto" latinLnBrk="0" hangingPunct="1">
              <a:lnSpc>
                <a:spcPct val="100000"/>
              </a:lnSpc>
              <a:spcBef>
                <a:spcPts val="0"/>
              </a:spcBef>
              <a:spcAft>
                <a:spcPts val="600"/>
              </a:spcAft>
              <a:buClr>
                <a:srgbClr val="000000"/>
              </a:buClr>
              <a:buSzPct val="100000"/>
              <a:buFont typeface="Arial"/>
              <a:buNone/>
              <a:tabLst/>
              <a:defRPr/>
            </a:pPr>
            <a:r>
              <a:rPr kumimoji="0" lang="en-GB" sz="22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Delivering for the first time transformative, game-changing graphene based electronic device technologies at commercial quality &amp; scale</a:t>
            </a:r>
          </a:p>
        </p:txBody>
      </p:sp>
      <p:pic>
        <p:nvPicPr>
          <p:cNvPr id="17" name="Picture 16">
            <a:extLst>
              <a:ext uri="{FF2B5EF4-FFF2-40B4-BE49-F238E27FC236}">
                <a16:creationId xmlns:a16="http://schemas.microsoft.com/office/drawing/2014/main" id="{D13CB9C3-3562-442D-9E6B-CD047CCD506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34395" y="2523492"/>
            <a:ext cx="1538032" cy="1104092"/>
          </a:xfrm>
          <a:prstGeom prst="rect">
            <a:avLst/>
          </a:prstGeom>
        </p:spPr>
      </p:pic>
      <p:sp>
        <p:nvSpPr>
          <p:cNvPr id="13" name="Shape 110">
            <a:extLst>
              <a:ext uri="{FF2B5EF4-FFF2-40B4-BE49-F238E27FC236}">
                <a16:creationId xmlns:a16="http://schemas.microsoft.com/office/drawing/2014/main" id="{B369444A-FBEE-4C79-A3FF-4B9A8295690B}"/>
              </a:ext>
            </a:extLst>
          </p:cNvPr>
          <p:cNvSpPr txBox="1">
            <a:spLocks/>
          </p:cNvSpPr>
          <p:nvPr/>
        </p:nvSpPr>
        <p:spPr>
          <a:xfrm>
            <a:off x="357363" y="3997721"/>
            <a:ext cx="10433816" cy="1799743"/>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63500" marR="0" lvl="0" indent="0" algn="l" defTabSz="914400" rtl="0" eaLnBrk="1" fontAlgn="auto" latinLnBrk="0" hangingPunct="1">
              <a:lnSpc>
                <a:spcPct val="100000"/>
              </a:lnSpc>
              <a:spcBef>
                <a:spcPts val="0"/>
              </a:spcBef>
              <a:spcAft>
                <a:spcPts val="600"/>
              </a:spcAft>
              <a:buClr>
                <a:srgbClr val="000000"/>
              </a:buClr>
              <a:buSzPct val="100000"/>
              <a:buFont typeface="Arial"/>
              <a:buNone/>
              <a:tabLst/>
              <a:defRPr/>
            </a:pPr>
            <a:r>
              <a:rPr kumimoji="0" lang="en-GB" sz="2200" b="0" i="0" u="none" strike="noStrike" kern="0" cap="none" spc="0" normalizeH="0" baseline="0" noProof="0" dirty="0">
                <a:ln>
                  <a:noFill/>
                </a:ln>
                <a:solidFill>
                  <a:schemeClr val="tx1"/>
                </a:solidFill>
                <a:effectLst/>
                <a:uLnTx/>
                <a:uFillTx/>
                <a:latin typeface="Eras Medium ITC" panose="020B0602030504020804" pitchFamily="34" charset="0"/>
                <a:cs typeface="Calibri"/>
                <a:sym typeface="Calibri"/>
              </a:rPr>
              <a:t>Paragraf’s</a:t>
            </a:r>
            <a:r>
              <a:rPr kumimoji="0" lang="en-GB" sz="22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 goal is to deliver the long speculated graphene based devices enabling next generation electronics technologies, for the benefit of the global community</a:t>
            </a:r>
          </a:p>
          <a:p>
            <a:pPr marL="63500" marR="0" lvl="0" indent="0" algn="l" defTabSz="914400" rtl="0" eaLnBrk="1" fontAlgn="auto" latinLnBrk="0" hangingPunct="1">
              <a:lnSpc>
                <a:spcPct val="100000"/>
              </a:lnSpc>
              <a:spcBef>
                <a:spcPts val="0"/>
              </a:spcBef>
              <a:spcAft>
                <a:spcPts val="600"/>
              </a:spcAft>
              <a:buClr>
                <a:srgbClr val="000000"/>
              </a:buClr>
              <a:buSzPct val="100000"/>
              <a:buFont typeface="Arial"/>
              <a:buNone/>
              <a:tabLst/>
              <a:defRPr/>
            </a:pPr>
            <a:endParaRPr kumimoji="0" lang="en-GB" sz="6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endParaRPr>
          </a:p>
          <a:p>
            <a:pPr marL="63500" marR="0" lvl="0" indent="0" algn="l" defTabSz="914400" rtl="0" eaLnBrk="1" fontAlgn="auto" latinLnBrk="0" hangingPunct="1">
              <a:lnSpc>
                <a:spcPct val="100000"/>
              </a:lnSpc>
              <a:spcBef>
                <a:spcPts val="0"/>
              </a:spcBef>
              <a:spcAft>
                <a:spcPts val="600"/>
              </a:spcAft>
              <a:buClr>
                <a:srgbClr val="000000"/>
              </a:buClr>
              <a:buSzPct val="100000"/>
              <a:buFont typeface="Arial"/>
              <a:buNone/>
              <a:tabLst/>
              <a:defRPr/>
            </a:pPr>
            <a:r>
              <a:rPr kumimoji="0" lang="en-GB" sz="2200" b="0" i="0" u="none" strike="noStrike" kern="0" cap="none" spc="0" normalizeH="0" baseline="0" noProof="0" dirty="0">
                <a:ln>
                  <a:noFill/>
                </a:ln>
                <a:solidFill>
                  <a:schemeClr val="tx1"/>
                </a:solidFill>
                <a:effectLst/>
                <a:uLnTx/>
                <a:uFillTx/>
                <a:latin typeface="Eras Medium ITC" panose="020B0602030504020804" pitchFamily="34" charset="0"/>
                <a:cs typeface="Calibri"/>
                <a:sym typeface="Calibri"/>
              </a:rPr>
              <a:t>Paragraf’s</a:t>
            </a:r>
            <a:r>
              <a:rPr kumimoji="0" lang="en-GB" sz="2200" b="0" i="0" u="none" strike="noStrike" kern="0" cap="none" spc="0" normalizeH="0" baseline="0" noProof="0" dirty="0">
                <a:ln>
                  <a:noFill/>
                </a:ln>
                <a:solidFill>
                  <a:srgbClr val="C00C30"/>
                </a:solidFill>
                <a:effectLst/>
                <a:uLnTx/>
                <a:uFillTx/>
                <a:latin typeface="Eras Medium ITC" panose="020B0602030504020804" pitchFamily="34" charset="0"/>
                <a:cs typeface="Calibri"/>
                <a:sym typeface="Calibri"/>
              </a:rPr>
              <a:t> </a:t>
            </a:r>
            <a:r>
              <a:rPr kumimoji="0" lang="en-GB" sz="22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focus is on the development of two-dimensional materials and graphene based electronic technologies</a:t>
            </a:r>
          </a:p>
        </p:txBody>
      </p:sp>
      <p:sp>
        <p:nvSpPr>
          <p:cNvPr id="15" name="Arrow: Right 14">
            <a:extLst>
              <a:ext uri="{FF2B5EF4-FFF2-40B4-BE49-F238E27FC236}">
                <a16:creationId xmlns:a16="http://schemas.microsoft.com/office/drawing/2014/main" id="{2368FA98-B358-47B8-A30E-9F3B02BBB268}"/>
              </a:ext>
            </a:extLst>
          </p:cNvPr>
          <p:cNvSpPr/>
          <p:nvPr/>
        </p:nvSpPr>
        <p:spPr>
          <a:xfrm>
            <a:off x="4364015" y="2655761"/>
            <a:ext cx="597796" cy="326637"/>
          </a:xfrm>
          <a:prstGeom prst="rightArrow">
            <a:avLst/>
          </a:prstGeom>
          <a:solidFill>
            <a:srgbClr val="C00C3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48626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6" name="Picture 5">
            <a:extLst>
              <a:ext uri="{FF2B5EF4-FFF2-40B4-BE49-F238E27FC236}">
                <a16:creationId xmlns:a16="http://schemas.microsoft.com/office/drawing/2014/main" id="{0B3CE114-F08B-46C7-A91B-8FDC00BEC9A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9139" y="2944897"/>
            <a:ext cx="2897296" cy="2630154"/>
          </a:xfrm>
          <a:prstGeom prst="rect">
            <a:avLst/>
          </a:prstGeom>
        </p:spPr>
      </p:pic>
      <p:sp>
        <p:nvSpPr>
          <p:cNvPr id="11" name="Slide Number Placeholder 10">
            <a:extLst>
              <a:ext uri="{FF2B5EF4-FFF2-40B4-BE49-F238E27FC236}">
                <a16:creationId xmlns:a16="http://schemas.microsoft.com/office/drawing/2014/main" id="{5CE1D3F6-87FF-4040-BD3D-309961BD1276}"/>
              </a:ext>
            </a:extLst>
          </p:cNvPr>
          <p:cNvSpPr>
            <a:spLocks noGrp="1"/>
          </p:cNvSpPr>
          <p:nvPr>
            <p:ph type="sldNum" idx="12"/>
          </p:nvPr>
        </p:nvSpPr>
        <p:spPr>
          <a:xfrm>
            <a:off x="49715" y="6430979"/>
            <a:ext cx="2743199" cy="365125"/>
          </a:xfrm>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GB" sz="1600" b="0" i="0" u="none" strike="noStrike" kern="0" cap="none" spc="0" normalizeH="0" baseline="0" noProof="0" smtClean="0">
                <a:ln>
                  <a:noFill/>
                </a:ln>
                <a:solidFill>
                  <a:srgbClr val="FFFFFF"/>
                </a:solidFill>
                <a:effectLst/>
                <a:uLnTx/>
                <a:uFillTx/>
                <a:latin typeface="Eras Medium ITC" panose="020B0602030504020804" pitchFamily="34" charset="0"/>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4</a:t>
            </a:fld>
            <a:endParaRPr kumimoji="0" lang="en-GB" sz="1600" b="0" i="0" u="none" strike="noStrike" kern="0" cap="none" spc="0" normalizeH="0" baseline="0" noProof="0" dirty="0">
              <a:ln>
                <a:noFill/>
              </a:ln>
              <a:solidFill>
                <a:srgbClr val="FFFFFF"/>
              </a:solidFill>
              <a:effectLst/>
              <a:uLnTx/>
              <a:uFillTx/>
              <a:latin typeface="Eras Medium ITC" panose="020B0602030504020804" pitchFamily="34" charset="0"/>
              <a:ea typeface="Calibri"/>
              <a:cs typeface="Calibri"/>
              <a:sym typeface="Calibri"/>
            </a:endParaRPr>
          </a:p>
        </p:txBody>
      </p:sp>
      <p:sp>
        <p:nvSpPr>
          <p:cNvPr id="2" name="TextBox 1">
            <a:extLst>
              <a:ext uri="{FF2B5EF4-FFF2-40B4-BE49-F238E27FC236}">
                <a16:creationId xmlns:a16="http://schemas.microsoft.com/office/drawing/2014/main" id="{F4FA077B-E794-4193-9EF7-00E3AB533129}"/>
              </a:ext>
            </a:extLst>
          </p:cNvPr>
          <p:cNvSpPr txBox="1"/>
          <p:nvPr/>
        </p:nvSpPr>
        <p:spPr>
          <a:xfrm>
            <a:off x="139785" y="107336"/>
            <a:ext cx="479169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C60C30"/>
                </a:solidFill>
                <a:effectLst/>
                <a:uLnTx/>
                <a:uFillTx/>
                <a:latin typeface="Eras Medium ITC" panose="020B0602030504020804" pitchFamily="34" charset="0"/>
                <a:cs typeface="Arial"/>
                <a:sym typeface="Arial"/>
              </a:rPr>
              <a:t>Graphene Technology</a:t>
            </a:r>
          </a:p>
        </p:txBody>
      </p:sp>
      <p:pic>
        <p:nvPicPr>
          <p:cNvPr id="4" name="Picture 3">
            <a:extLst>
              <a:ext uri="{FF2B5EF4-FFF2-40B4-BE49-F238E27FC236}">
                <a16:creationId xmlns:a16="http://schemas.microsoft.com/office/drawing/2014/main" id="{0840116B-DA92-4F74-94CD-344EBD96591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flipH="1">
            <a:off x="9054027" y="4878845"/>
            <a:ext cx="2695071" cy="1230076"/>
          </a:xfrm>
          <a:prstGeom prst="rect">
            <a:avLst/>
          </a:prstGeom>
        </p:spPr>
      </p:pic>
      <p:sp>
        <p:nvSpPr>
          <p:cNvPr id="15" name="Shape 110">
            <a:extLst>
              <a:ext uri="{FF2B5EF4-FFF2-40B4-BE49-F238E27FC236}">
                <a16:creationId xmlns:a16="http://schemas.microsoft.com/office/drawing/2014/main" id="{05EE23E0-B00A-409E-B3B9-6D2E29ADE7D9}"/>
              </a:ext>
            </a:extLst>
          </p:cNvPr>
          <p:cNvSpPr txBox="1">
            <a:spLocks/>
          </p:cNvSpPr>
          <p:nvPr/>
        </p:nvSpPr>
        <p:spPr>
          <a:xfrm>
            <a:off x="227436" y="1381437"/>
            <a:ext cx="7741978" cy="312691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63500" marR="0" lvl="0" indent="0" algn="l" defTabSz="914400" rtl="0" eaLnBrk="1" fontAlgn="auto" latinLnBrk="0" hangingPunct="1">
              <a:lnSpc>
                <a:spcPct val="100000"/>
              </a:lnSpc>
              <a:spcBef>
                <a:spcPts val="0"/>
              </a:spcBef>
              <a:spcAft>
                <a:spcPts val="600"/>
              </a:spcAft>
              <a:buClr>
                <a:srgbClr val="000000"/>
              </a:buClr>
              <a:buSzPct val="100000"/>
              <a:buFont typeface="Arial"/>
              <a:buNone/>
              <a:tabLst/>
              <a:defRPr/>
            </a:pPr>
            <a:r>
              <a:rPr kumimoji="0" lang="en-GB" sz="22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	          devices</a:t>
            </a:r>
          </a:p>
          <a:p>
            <a:pPr marL="63500" marR="0" lvl="0" indent="0" algn="l" defTabSz="914400" rtl="0" eaLnBrk="1" fontAlgn="auto" latinLnBrk="0" hangingPunct="1">
              <a:lnSpc>
                <a:spcPct val="100000"/>
              </a:lnSpc>
              <a:spcBef>
                <a:spcPts val="0"/>
              </a:spcBef>
              <a:spcAft>
                <a:spcPts val="600"/>
              </a:spcAft>
              <a:buClr>
                <a:srgbClr val="000000"/>
              </a:buClr>
              <a:buSzPct val="100000"/>
              <a:buFont typeface="Arial"/>
              <a:buNone/>
              <a:tabLst/>
              <a:defRPr/>
            </a:pPr>
            <a:endParaRPr kumimoji="0" lang="en-GB" sz="6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endParaRPr>
          </a:p>
          <a:p>
            <a:pPr marL="611187" indent="-342900">
              <a:lnSpc>
                <a:spcPct val="100000"/>
              </a:lnSpc>
              <a:spcBef>
                <a:spcPts val="0"/>
              </a:spcBef>
              <a:spcAft>
                <a:spcPts val="1000"/>
              </a:spcAft>
              <a:buClr>
                <a:srgbClr val="000000"/>
              </a:buClr>
              <a:defRPr/>
            </a:pPr>
            <a:r>
              <a:rPr kumimoji="0" lang="en-GB" sz="2200" b="0" i="0" u="none" strike="noStrike" kern="0" cap="none" spc="0" normalizeH="0" baseline="0" noProof="0" dirty="0">
                <a:ln>
                  <a:noFill/>
                </a:ln>
                <a:solidFill>
                  <a:schemeClr val="tx1"/>
                </a:solidFill>
                <a:effectLst/>
                <a:uLnTx/>
                <a:uFillTx/>
                <a:latin typeface="Eras Medium ITC" panose="020B0602030504020804" pitchFamily="34" charset="0"/>
                <a:cs typeface="Calibri"/>
                <a:sym typeface="Calibri"/>
              </a:rPr>
              <a:t>Wafer scale graphene enables wafer scale device fabrication, processing &amp; production</a:t>
            </a:r>
          </a:p>
          <a:p>
            <a:pPr marL="611187" indent="-342900">
              <a:lnSpc>
                <a:spcPct val="100000"/>
              </a:lnSpc>
              <a:spcBef>
                <a:spcPts val="0"/>
              </a:spcBef>
              <a:spcAft>
                <a:spcPts val="1000"/>
              </a:spcAft>
              <a:buClr>
                <a:srgbClr val="000000"/>
              </a:buClr>
              <a:defRPr/>
            </a:pPr>
            <a:r>
              <a:rPr kumimoji="0" lang="en-GB" sz="2200" b="0" i="0" u="none" strike="noStrike" kern="0" cap="none" spc="0" normalizeH="0" baseline="0" noProof="0" dirty="0" err="1">
                <a:ln>
                  <a:noFill/>
                </a:ln>
                <a:solidFill>
                  <a:schemeClr val="tx1"/>
                </a:solidFill>
                <a:effectLst/>
                <a:uLnTx/>
                <a:uFillTx/>
                <a:latin typeface="Eras Medium ITC" panose="020B0602030504020804" pitchFamily="34" charset="0"/>
                <a:cs typeface="Calibri"/>
                <a:sym typeface="Calibri"/>
              </a:rPr>
              <a:t>Paragraf</a:t>
            </a:r>
            <a:r>
              <a:rPr kumimoji="0" lang="en-GB" sz="2200" b="0" i="0" u="none" strike="noStrike" kern="0" cap="none" spc="0" normalizeH="0" baseline="0" noProof="0" dirty="0">
                <a:ln>
                  <a:noFill/>
                </a:ln>
                <a:solidFill>
                  <a:schemeClr val="tx1"/>
                </a:solidFill>
                <a:effectLst/>
                <a:uLnTx/>
                <a:uFillTx/>
                <a:latin typeface="Eras Medium ITC" panose="020B0602030504020804" pitchFamily="34" charset="0"/>
                <a:cs typeface="Calibri"/>
                <a:sym typeface="Calibri"/>
              </a:rPr>
              <a:t> graphene is directly compatible </a:t>
            </a:r>
            <a:r>
              <a:rPr kumimoji="0" lang="en-GB" sz="22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with standard semiconductor device manufacturing &amp; processing lines</a:t>
            </a:r>
          </a:p>
          <a:p>
            <a:pPr marL="611187" indent="-342900">
              <a:lnSpc>
                <a:spcPct val="100000"/>
              </a:lnSpc>
              <a:spcBef>
                <a:spcPts val="0"/>
              </a:spcBef>
              <a:spcAft>
                <a:spcPts val="1000"/>
              </a:spcAft>
              <a:buClr>
                <a:srgbClr val="000000"/>
              </a:buClr>
              <a:defRPr/>
            </a:pPr>
            <a:r>
              <a:rPr lang="en-GB" sz="2200" kern="0" dirty="0" err="1">
                <a:solidFill>
                  <a:srgbClr val="000000"/>
                </a:solidFill>
                <a:latin typeface="Eras Medium ITC" panose="020B0602030504020804" pitchFamily="34" charset="0"/>
              </a:rPr>
              <a:t>Paragraf</a:t>
            </a:r>
            <a:r>
              <a:rPr lang="en-GB" sz="2200" kern="0" dirty="0">
                <a:solidFill>
                  <a:srgbClr val="000000"/>
                </a:solidFill>
                <a:latin typeface="Eras Medium ITC" panose="020B0602030504020804" pitchFamily="34" charset="0"/>
              </a:rPr>
              <a:t> devices have already demonstrated step change improvements of existing technologies</a:t>
            </a:r>
            <a:endParaRPr kumimoji="0" lang="en-GB" sz="22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endParaRPr>
          </a:p>
          <a:p>
            <a:pPr marL="268287" marR="0" lvl="0" indent="0" algn="l" defTabSz="914400" rtl="0" eaLnBrk="1" fontAlgn="auto" latinLnBrk="0" hangingPunct="1">
              <a:lnSpc>
                <a:spcPct val="100000"/>
              </a:lnSpc>
              <a:spcBef>
                <a:spcPts val="0"/>
              </a:spcBef>
              <a:spcAft>
                <a:spcPts val="1000"/>
              </a:spcAft>
              <a:buClr>
                <a:srgbClr val="000000"/>
              </a:buClr>
              <a:buSzPct val="100000"/>
              <a:buFont typeface="Arial"/>
              <a:buNone/>
              <a:tabLst/>
              <a:defRPr/>
            </a:pPr>
            <a:endParaRPr kumimoji="0" lang="en-GB" sz="22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endParaRPr>
          </a:p>
        </p:txBody>
      </p:sp>
      <p:pic>
        <p:nvPicPr>
          <p:cNvPr id="3" name="Picture 2">
            <a:extLst>
              <a:ext uri="{FF2B5EF4-FFF2-40B4-BE49-F238E27FC236}">
                <a16:creationId xmlns:a16="http://schemas.microsoft.com/office/drawing/2014/main" id="{222506DF-324E-4BCB-97DA-80383D8B728C}"/>
              </a:ext>
            </a:extLst>
          </p:cNvPr>
          <p:cNvPicPr>
            <a:picLocks noChangeAspect="1"/>
          </p:cNvPicPr>
          <p:nvPr/>
        </p:nvPicPr>
        <p:blipFill>
          <a:blip r:embed="rId5"/>
          <a:stretch>
            <a:fillRect/>
          </a:stretch>
        </p:blipFill>
        <p:spPr>
          <a:xfrm>
            <a:off x="351764" y="982136"/>
            <a:ext cx="1557722" cy="857159"/>
          </a:xfrm>
          <a:prstGeom prst="rect">
            <a:avLst/>
          </a:prstGeom>
        </p:spPr>
      </p:pic>
      <p:pic>
        <p:nvPicPr>
          <p:cNvPr id="10" name="Picture 3">
            <a:extLst>
              <a:ext uri="{FF2B5EF4-FFF2-40B4-BE49-F238E27FC236}">
                <a16:creationId xmlns:a16="http://schemas.microsoft.com/office/drawing/2014/main" id="{CC643DAB-48AA-431B-9EAA-926A31C8589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849688" y="2764594"/>
            <a:ext cx="1573563" cy="108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Shape 110">
            <a:extLst>
              <a:ext uri="{FF2B5EF4-FFF2-40B4-BE49-F238E27FC236}">
                <a16:creationId xmlns:a16="http://schemas.microsoft.com/office/drawing/2014/main" id="{D9FE6574-6C6F-4622-8B95-1032503E3E34}"/>
              </a:ext>
            </a:extLst>
          </p:cNvPr>
          <p:cNvSpPr txBox="1">
            <a:spLocks/>
          </p:cNvSpPr>
          <p:nvPr/>
        </p:nvSpPr>
        <p:spPr>
          <a:xfrm>
            <a:off x="227436" y="5464958"/>
            <a:ext cx="10622102" cy="50259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268287" lvl="0" indent="0">
              <a:lnSpc>
                <a:spcPct val="100000"/>
              </a:lnSpc>
              <a:spcBef>
                <a:spcPts val="0"/>
              </a:spcBef>
              <a:spcAft>
                <a:spcPts val="1000"/>
              </a:spcAft>
              <a:buClr>
                <a:srgbClr val="000000"/>
              </a:buClr>
              <a:buNone/>
              <a:defRPr/>
            </a:pPr>
            <a:r>
              <a:rPr lang="en-GB" sz="2200" kern="0" dirty="0">
                <a:solidFill>
                  <a:srgbClr val="C00C30"/>
                </a:solidFill>
                <a:latin typeface="Eras Medium ITC" panose="020B0602030504020804" pitchFamily="34" charset="0"/>
              </a:rPr>
              <a:t>Graphene electronic devices become possible at commercial scale</a:t>
            </a:r>
          </a:p>
        </p:txBody>
      </p:sp>
    </p:spTree>
    <p:extLst>
      <p:ext uri="{BB962C8B-B14F-4D97-AF65-F5344CB8AC3E}">
        <p14:creationId xmlns:p14="http://schemas.microsoft.com/office/powerpoint/2010/main" val="127605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Text Placeholder 4">
            <a:extLst>
              <a:ext uri="{FF2B5EF4-FFF2-40B4-BE49-F238E27FC236}">
                <a16:creationId xmlns:a16="http://schemas.microsoft.com/office/drawing/2014/main" id="{CD525F72-D49C-4960-AEB0-EED210942E4E}"/>
              </a:ext>
            </a:extLst>
          </p:cNvPr>
          <p:cNvSpPr>
            <a:spLocks noGrp="1"/>
          </p:cNvSpPr>
          <p:nvPr>
            <p:ph type="body" idx="1"/>
          </p:nvPr>
        </p:nvSpPr>
        <p:spPr>
          <a:xfrm>
            <a:off x="494951" y="1255425"/>
            <a:ext cx="5276675" cy="4347149"/>
          </a:xfrm>
        </p:spPr>
        <p:txBody>
          <a:bodyPr/>
          <a:lstStyle/>
          <a:p>
            <a:r>
              <a:rPr lang="en-GB" sz="2400" dirty="0">
                <a:latin typeface="Eras Medium ITC" panose="020B0602030504020804" pitchFamily="34" charset="0"/>
              </a:rPr>
              <a:t> High sensitivity</a:t>
            </a:r>
          </a:p>
          <a:p>
            <a:pPr lvl="1"/>
            <a:r>
              <a:rPr lang="en-GB" sz="2000" dirty="0">
                <a:latin typeface="Eras Medium ITC" panose="020B0602030504020804" pitchFamily="34" charset="0"/>
              </a:rPr>
              <a:t> Low carrier concentration</a:t>
            </a:r>
          </a:p>
          <a:p>
            <a:r>
              <a:rPr lang="en-GB" sz="2400" dirty="0">
                <a:latin typeface="Eras Medium ITC" panose="020B0602030504020804" pitchFamily="34" charset="0"/>
              </a:rPr>
              <a:t> Wide field measurement range</a:t>
            </a:r>
          </a:p>
          <a:p>
            <a:pPr lvl="1"/>
            <a:r>
              <a:rPr lang="en-GB" sz="2000" dirty="0">
                <a:latin typeface="Eras Medium ITC" panose="020B0602030504020804" pitchFamily="34" charset="0"/>
              </a:rPr>
              <a:t> High sensitivity (amplification not required)</a:t>
            </a:r>
          </a:p>
          <a:p>
            <a:r>
              <a:rPr lang="en-GB" sz="2400" dirty="0">
                <a:latin typeface="Eras Medium ITC" panose="020B0602030504020804" pitchFamily="34" charset="0"/>
              </a:rPr>
              <a:t> Robustness</a:t>
            </a:r>
          </a:p>
          <a:p>
            <a:pPr lvl="1"/>
            <a:r>
              <a:rPr lang="en-GB" sz="2000" dirty="0">
                <a:latin typeface="Eras Medium ITC" panose="020B0602030504020804" pitchFamily="34" charset="0"/>
              </a:rPr>
              <a:t> Strength &amp; resistance to thermal &amp; electrical shock</a:t>
            </a:r>
          </a:p>
          <a:p>
            <a:pPr lvl="1"/>
            <a:r>
              <a:rPr lang="en-GB" sz="2000" dirty="0">
                <a:latin typeface="Eras Medium ITC" panose="020B0602030504020804" pitchFamily="34" charset="0"/>
              </a:rPr>
              <a:t> Radiation tolerance</a:t>
            </a:r>
          </a:p>
          <a:p>
            <a:r>
              <a:rPr lang="en-GB" sz="2400" dirty="0">
                <a:latin typeface="Eras Medium ITC" panose="020B0602030504020804" pitchFamily="34" charset="0"/>
              </a:rPr>
              <a:t> Low noise</a:t>
            </a:r>
          </a:p>
          <a:p>
            <a:pPr lvl="1"/>
            <a:r>
              <a:rPr lang="en-GB" sz="2000" dirty="0">
                <a:latin typeface="Eras Medium ITC" panose="020B0602030504020804" pitchFamily="34" charset="0"/>
              </a:rPr>
              <a:t> High carrier mobility</a:t>
            </a:r>
          </a:p>
        </p:txBody>
      </p:sp>
      <p:sp>
        <p:nvSpPr>
          <p:cNvPr id="6" name="TextBox 5">
            <a:extLst>
              <a:ext uri="{FF2B5EF4-FFF2-40B4-BE49-F238E27FC236}">
                <a16:creationId xmlns:a16="http://schemas.microsoft.com/office/drawing/2014/main" id="{D28FDA1B-8603-4DD7-B001-2C342322E20C}"/>
              </a:ext>
            </a:extLst>
          </p:cNvPr>
          <p:cNvSpPr txBox="1"/>
          <p:nvPr/>
        </p:nvSpPr>
        <p:spPr>
          <a:xfrm>
            <a:off x="5202070" y="1269279"/>
            <a:ext cx="5688279" cy="4121641"/>
          </a:xfrm>
          <a:prstGeom prst="rect">
            <a:avLst/>
          </a:prstGeom>
          <a:noFill/>
        </p:spPr>
        <p:txBody>
          <a:bodyPr wrap="square">
            <a:spAutoFit/>
          </a:bodyPr>
          <a:lstStyle/>
          <a:p>
            <a:pPr marL="228600" marR="0" lvl="0" indent="-50800" algn="l" defTabSz="914400" rtl="0" eaLnBrk="1" fontAlgn="auto" latinLnBrk="0" hangingPunct="1">
              <a:lnSpc>
                <a:spcPct val="90000"/>
              </a:lnSpc>
              <a:spcBef>
                <a:spcPts val="1000"/>
              </a:spcBef>
              <a:spcAft>
                <a:spcPts val="0"/>
              </a:spcAft>
              <a:buClr>
                <a:srgbClr val="000000"/>
              </a:buClr>
              <a:buSzPct val="100000"/>
              <a:buFont typeface="Arial"/>
              <a:buChar char="•"/>
              <a:tabLst/>
              <a:defRPr/>
            </a:pPr>
            <a:r>
              <a:rPr kumimoji="0" lang="en-GB" sz="24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 Low power consumption</a:t>
            </a:r>
          </a:p>
          <a:p>
            <a:pPr marL="685800" marR="0" lvl="1" indent="-76200" algn="l" defTabSz="914400" rtl="0" eaLnBrk="1" fontAlgn="auto" latinLnBrk="0" hangingPunct="1">
              <a:lnSpc>
                <a:spcPct val="90000"/>
              </a:lnSpc>
              <a:spcBef>
                <a:spcPts val="500"/>
              </a:spcBef>
              <a:spcAft>
                <a:spcPts val="0"/>
              </a:spcAft>
              <a:buClr>
                <a:srgbClr val="000000"/>
              </a:buClr>
              <a:buSzPct val="100000"/>
              <a:buFont typeface="Arial"/>
              <a:buChar char="•"/>
              <a:tabLst/>
              <a:defRPr/>
            </a:pPr>
            <a:r>
              <a:rPr kumimoji="0" lang="en-GB" sz="20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 High sensitivity / low drive current</a:t>
            </a:r>
          </a:p>
          <a:p>
            <a:pPr marL="228600" marR="0" lvl="0" indent="-50800" algn="l" defTabSz="914400" rtl="0" eaLnBrk="1" fontAlgn="auto" latinLnBrk="0" hangingPunct="1">
              <a:lnSpc>
                <a:spcPct val="90000"/>
              </a:lnSpc>
              <a:spcBef>
                <a:spcPts val="1000"/>
              </a:spcBef>
              <a:spcAft>
                <a:spcPts val="0"/>
              </a:spcAft>
              <a:buClr>
                <a:srgbClr val="000000"/>
              </a:buClr>
              <a:buSzPct val="100000"/>
              <a:buFont typeface="Arial"/>
              <a:buChar char="•"/>
              <a:tabLst/>
              <a:defRPr/>
            </a:pPr>
            <a:r>
              <a:rPr kumimoji="0" lang="en-GB" sz="24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 Impervious to stray fields</a:t>
            </a:r>
          </a:p>
          <a:p>
            <a:pPr marL="685800" marR="0" lvl="1" indent="-76200" algn="l" defTabSz="914400" rtl="0" eaLnBrk="1" fontAlgn="auto" latinLnBrk="0" hangingPunct="1">
              <a:lnSpc>
                <a:spcPct val="90000"/>
              </a:lnSpc>
              <a:spcBef>
                <a:spcPts val="500"/>
              </a:spcBef>
              <a:spcAft>
                <a:spcPts val="0"/>
              </a:spcAft>
              <a:buClr>
                <a:srgbClr val="000000"/>
              </a:buClr>
              <a:buSzPct val="100000"/>
              <a:buFont typeface="Arial"/>
              <a:buChar char="•"/>
              <a:tabLst/>
              <a:defRPr/>
            </a:pPr>
            <a:r>
              <a:rPr kumimoji="0" lang="en-GB" sz="20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 No planar Hall effect – truly 2D</a:t>
            </a:r>
          </a:p>
          <a:p>
            <a:pPr marL="228600" marR="0" lvl="0" indent="-50800" algn="l" defTabSz="914400" rtl="0" eaLnBrk="1" fontAlgn="auto" latinLnBrk="0" hangingPunct="1">
              <a:lnSpc>
                <a:spcPct val="90000"/>
              </a:lnSpc>
              <a:spcBef>
                <a:spcPts val="1000"/>
              </a:spcBef>
              <a:spcAft>
                <a:spcPts val="0"/>
              </a:spcAft>
              <a:buClr>
                <a:srgbClr val="000000"/>
              </a:buClr>
              <a:buSzPct val="100000"/>
              <a:buFont typeface="Arial"/>
              <a:buChar char="•"/>
              <a:tabLst/>
              <a:defRPr/>
            </a:pPr>
            <a:r>
              <a:rPr kumimoji="0" lang="en-GB" sz="24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 Ease of calibration</a:t>
            </a:r>
          </a:p>
          <a:p>
            <a:pPr marL="685800" marR="0" lvl="1" indent="-76200" algn="l" defTabSz="914400" rtl="0" eaLnBrk="1" fontAlgn="auto" latinLnBrk="0" hangingPunct="1">
              <a:lnSpc>
                <a:spcPct val="90000"/>
              </a:lnSpc>
              <a:spcBef>
                <a:spcPts val="500"/>
              </a:spcBef>
              <a:spcAft>
                <a:spcPts val="0"/>
              </a:spcAft>
              <a:buClr>
                <a:srgbClr val="000000"/>
              </a:buClr>
              <a:buSzPct val="100000"/>
              <a:buFont typeface="Arial"/>
              <a:buChar char="•"/>
              <a:tabLst/>
              <a:defRPr/>
            </a:pPr>
            <a:r>
              <a:rPr kumimoji="0" lang="en-GB" sz="20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 Repeatable linearity &amp; temperature coefficient</a:t>
            </a:r>
          </a:p>
          <a:p>
            <a:pPr marL="685800" marR="0" lvl="1" indent="-76200" algn="l" defTabSz="914400" rtl="0" eaLnBrk="1" fontAlgn="auto" latinLnBrk="0" hangingPunct="1">
              <a:lnSpc>
                <a:spcPct val="90000"/>
              </a:lnSpc>
              <a:spcBef>
                <a:spcPts val="500"/>
              </a:spcBef>
              <a:spcAft>
                <a:spcPts val="0"/>
              </a:spcAft>
              <a:buClr>
                <a:srgbClr val="000000"/>
              </a:buClr>
              <a:buSzPct val="100000"/>
              <a:buFont typeface="Arial"/>
              <a:buChar char="•"/>
              <a:tabLst/>
              <a:defRPr/>
            </a:pPr>
            <a:r>
              <a:rPr kumimoji="0" lang="en-GB" sz="20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 Simple polynomial fit for non-linearities</a:t>
            </a:r>
          </a:p>
          <a:p>
            <a:pPr marL="228600" marR="0" lvl="0" indent="-50800" algn="l" defTabSz="914400" rtl="0" eaLnBrk="1" fontAlgn="auto" latinLnBrk="0" hangingPunct="1">
              <a:lnSpc>
                <a:spcPct val="90000"/>
              </a:lnSpc>
              <a:spcBef>
                <a:spcPts val="1000"/>
              </a:spcBef>
              <a:spcAft>
                <a:spcPts val="0"/>
              </a:spcAft>
              <a:buClr>
                <a:srgbClr val="000000"/>
              </a:buClr>
              <a:buSzPct val="100000"/>
              <a:buFont typeface="Arial"/>
              <a:buChar char="•"/>
              <a:tabLst/>
              <a:defRPr/>
            </a:pPr>
            <a:r>
              <a:rPr kumimoji="0" lang="en-GB" sz="28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 </a:t>
            </a:r>
            <a:r>
              <a:rPr kumimoji="0" lang="en-GB" sz="24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Wide operating temperature range</a:t>
            </a:r>
          </a:p>
          <a:p>
            <a:pPr marL="685800" marR="0" lvl="1" indent="-76200" algn="l" defTabSz="914400" rtl="0" eaLnBrk="1" fontAlgn="auto" latinLnBrk="0" hangingPunct="1">
              <a:lnSpc>
                <a:spcPct val="90000"/>
              </a:lnSpc>
              <a:spcBef>
                <a:spcPts val="500"/>
              </a:spcBef>
              <a:spcAft>
                <a:spcPts val="0"/>
              </a:spcAft>
              <a:buClr>
                <a:srgbClr val="000000"/>
              </a:buClr>
              <a:buSzPct val="100000"/>
              <a:buFont typeface="Arial"/>
              <a:buChar char="•"/>
              <a:tabLst/>
              <a:defRPr/>
            </a:pPr>
            <a:r>
              <a:rPr kumimoji="0" lang="en-GB" sz="2000" b="0" i="0" u="none" strike="noStrike" kern="0" cap="none" spc="0" normalizeH="0" baseline="0" noProof="0" dirty="0">
                <a:ln>
                  <a:noFill/>
                </a:ln>
                <a:solidFill>
                  <a:srgbClr val="000000"/>
                </a:solidFill>
                <a:effectLst/>
                <a:uLnTx/>
                <a:uFillTx/>
                <a:latin typeface="Eras Medium ITC" panose="020B0602030504020804" pitchFamily="34" charset="0"/>
                <a:cs typeface="Calibri"/>
                <a:sym typeface="Calibri"/>
              </a:rPr>
              <a:t> Thermally stable and limited material interfaces</a:t>
            </a:r>
          </a:p>
        </p:txBody>
      </p:sp>
      <p:sp>
        <p:nvSpPr>
          <p:cNvPr id="13" name="TextBox 12">
            <a:extLst>
              <a:ext uri="{FF2B5EF4-FFF2-40B4-BE49-F238E27FC236}">
                <a16:creationId xmlns:a16="http://schemas.microsoft.com/office/drawing/2014/main" id="{3CC801D2-E974-471B-A2F4-1AEFF1868F10}"/>
              </a:ext>
            </a:extLst>
          </p:cNvPr>
          <p:cNvSpPr txBox="1"/>
          <p:nvPr/>
        </p:nvSpPr>
        <p:spPr>
          <a:xfrm>
            <a:off x="139785" y="107336"/>
            <a:ext cx="727154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C60C30"/>
                </a:solidFill>
                <a:effectLst/>
                <a:uLnTx/>
                <a:uFillTx/>
                <a:latin typeface="Eras Medium ITC" panose="020B0602030504020804" pitchFamily="34" charset="0"/>
                <a:cs typeface="Arial"/>
                <a:sym typeface="Arial"/>
              </a:rPr>
              <a:t>Why graphene Hall Effect sensors?</a:t>
            </a:r>
          </a:p>
        </p:txBody>
      </p:sp>
    </p:spTree>
    <p:extLst>
      <p:ext uri="{BB962C8B-B14F-4D97-AF65-F5344CB8AC3E}">
        <p14:creationId xmlns:p14="http://schemas.microsoft.com/office/powerpoint/2010/main" val="71744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02DFA1-3BBC-413F-A4F0-2584150BE193}"/>
              </a:ext>
            </a:extLst>
          </p:cNvPr>
          <p:cNvSpPr txBox="1"/>
          <p:nvPr/>
        </p:nvSpPr>
        <p:spPr>
          <a:xfrm>
            <a:off x="646141" y="1423198"/>
            <a:ext cx="9378245" cy="400110"/>
          </a:xfrm>
          <a:prstGeom prst="rect">
            <a:avLst/>
          </a:prstGeom>
          <a:noFill/>
        </p:spPr>
        <p:txBody>
          <a:bodyPr wrap="square" rtlCol="0">
            <a:spAutoFit/>
          </a:bodyPr>
          <a:lstStyle/>
          <a:p>
            <a:r>
              <a:rPr lang="en-GB" sz="2000" dirty="0">
                <a:latin typeface="Eras Medium ITC" panose="020B0602030504020804" pitchFamily="34" charset="0"/>
              </a:rPr>
              <a:t>Lack of a planar Hall effect – discovered in collaboration with CERN</a:t>
            </a:r>
          </a:p>
        </p:txBody>
      </p:sp>
      <p:sp>
        <p:nvSpPr>
          <p:cNvPr id="20" name="TextBox 19">
            <a:extLst>
              <a:ext uri="{FF2B5EF4-FFF2-40B4-BE49-F238E27FC236}">
                <a16:creationId xmlns:a16="http://schemas.microsoft.com/office/drawing/2014/main" id="{A4B32637-2122-4FC5-A006-20E2F1B72408}"/>
              </a:ext>
            </a:extLst>
          </p:cNvPr>
          <p:cNvSpPr txBox="1"/>
          <p:nvPr/>
        </p:nvSpPr>
        <p:spPr>
          <a:xfrm>
            <a:off x="646141" y="2009673"/>
            <a:ext cx="6364260" cy="4616648"/>
          </a:xfrm>
          <a:prstGeom prst="rect">
            <a:avLst/>
          </a:prstGeom>
          <a:noFill/>
        </p:spPr>
        <p:txBody>
          <a:bodyPr wrap="square" rtlCol="0">
            <a:spAutoFit/>
          </a:bodyPr>
          <a:lstStyle/>
          <a:p>
            <a:pPr lvl="0"/>
            <a:r>
              <a:rPr lang="en-GB" sz="2000" dirty="0">
                <a:latin typeface="Eras Medium ITC" panose="020B0602030504020804" pitchFamily="34" charset="0"/>
              </a:rPr>
              <a:t>As graphene is a 2D material the device does not produce spurious signals from non-orthogonal fields. This improves field mapping accuracy.</a:t>
            </a:r>
          </a:p>
          <a:p>
            <a:endParaRPr lang="en-GB" sz="2000" dirty="0">
              <a:latin typeface="Eras Medium ITC" panose="020B0602030504020804" pitchFamily="34" charset="0"/>
            </a:endParaRPr>
          </a:p>
          <a:p>
            <a:r>
              <a:rPr lang="en-GB" sz="2000" dirty="0">
                <a:latin typeface="Eras Medium ITC" panose="020B0602030504020804" pitchFamily="34" charset="0"/>
              </a:rPr>
              <a:t>Full characterisation confirms:</a:t>
            </a:r>
          </a:p>
          <a:p>
            <a:pPr marL="285750" indent="-285750">
              <a:lnSpc>
                <a:spcPct val="150000"/>
              </a:lnSpc>
              <a:buFont typeface="Arial" panose="020B0604020202020204" pitchFamily="34" charset="0"/>
              <a:buChar char="•"/>
            </a:pPr>
            <a:r>
              <a:rPr lang="en-GB" sz="1800" dirty="0">
                <a:latin typeface="Eras Medium ITC" panose="020B0602030504020804" pitchFamily="34" charset="0"/>
              </a:rPr>
              <a:t>The magnitude of the planar Hall effect is at most 10</a:t>
            </a:r>
            <a:r>
              <a:rPr lang="en-GB" sz="1800" baseline="30000" dirty="0">
                <a:latin typeface="Eras Medium ITC" panose="020B0602030504020804" pitchFamily="34" charset="0"/>
              </a:rPr>
              <a:t>-5</a:t>
            </a:r>
            <a:r>
              <a:rPr lang="en-GB" sz="1800" dirty="0">
                <a:latin typeface="Eras Medium ITC" panose="020B0602030504020804" pitchFamily="34" charset="0"/>
              </a:rPr>
              <a:t> T in a 1 T field</a:t>
            </a:r>
          </a:p>
          <a:p>
            <a:pPr marL="285750" indent="-285750">
              <a:lnSpc>
                <a:spcPct val="150000"/>
              </a:lnSpc>
              <a:buFont typeface="Arial" panose="020B0604020202020204" pitchFamily="34" charset="0"/>
              <a:buChar char="•"/>
            </a:pPr>
            <a:r>
              <a:rPr lang="en-GB" sz="1800" dirty="0">
                <a:solidFill>
                  <a:schemeClr val="tx1"/>
                </a:solidFill>
                <a:latin typeface="Eras Medium ITC" panose="020B0602030504020804" pitchFamily="34" charset="0"/>
              </a:rPr>
              <a:t>Two orders of magnitude better than any other ‘bare’ Hall element</a:t>
            </a:r>
          </a:p>
          <a:p>
            <a:pPr marL="285750" indent="-285750">
              <a:lnSpc>
                <a:spcPct val="150000"/>
              </a:lnSpc>
              <a:buFont typeface="Arial" panose="020B0604020202020204" pitchFamily="34" charset="0"/>
              <a:buChar char="•"/>
            </a:pPr>
            <a:r>
              <a:rPr lang="en-GB" sz="1800" dirty="0">
                <a:solidFill>
                  <a:schemeClr val="tx1"/>
                </a:solidFill>
                <a:latin typeface="Eras Medium ITC" panose="020B0602030504020804" pitchFamily="34" charset="0"/>
              </a:rPr>
              <a:t>At least as good as a Hall sensor with built in planar Hall effect compensation</a:t>
            </a:r>
          </a:p>
          <a:p>
            <a:pPr marL="285750" lvl="8" indent="-285750">
              <a:buFont typeface="Wingdings" panose="05000000000000000000" pitchFamily="2" charset="2"/>
              <a:buChar char="Ø"/>
            </a:pPr>
            <a:r>
              <a:rPr lang="en-GB" sz="1600" dirty="0">
                <a:solidFill>
                  <a:schemeClr val="tx1"/>
                </a:solidFill>
                <a:latin typeface="Eras Medium ITC" panose="020B0602030504020804" pitchFamily="34" charset="0"/>
              </a:rPr>
              <a:t>Yet smaller, cryo-capable and able to measure a wider dynamic field range</a:t>
            </a:r>
          </a:p>
        </p:txBody>
      </p:sp>
      <p:pic>
        <p:nvPicPr>
          <p:cNvPr id="2" name="Picture 1">
            <a:extLst>
              <a:ext uri="{FF2B5EF4-FFF2-40B4-BE49-F238E27FC236}">
                <a16:creationId xmlns:a16="http://schemas.microsoft.com/office/drawing/2014/main" id="{58C2C57C-0E44-44BB-B24B-9F344A52202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19943" y="2129824"/>
            <a:ext cx="2743199" cy="2818059"/>
          </a:xfrm>
          <a:prstGeom prst="rect">
            <a:avLst/>
          </a:prstGeom>
        </p:spPr>
      </p:pic>
      <p:sp>
        <p:nvSpPr>
          <p:cNvPr id="3" name="TextBox 2">
            <a:extLst>
              <a:ext uri="{FF2B5EF4-FFF2-40B4-BE49-F238E27FC236}">
                <a16:creationId xmlns:a16="http://schemas.microsoft.com/office/drawing/2014/main" id="{AC3ECA5A-F501-4293-8E32-458CFF0A3D38}"/>
              </a:ext>
            </a:extLst>
          </p:cNvPr>
          <p:cNvSpPr txBox="1"/>
          <p:nvPr/>
        </p:nvSpPr>
        <p:spPr>
          <a:xfrm>
            <a:off x="139785" y="107336"/>
            <a:ext cx="356700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C60C30"/>
                </a:solidFill>
                <a:effectLst/>
                <a:uLnTx/>
                <a:uFillTx/>
                <a:latin typeface="Eras Medium ITC" panose="020B0602030504020804" pitchFamily="34" charset="0"/>
                <a:cs typeface="Arial"/>
                <a:sym typeface="Arial"/>
              </a:rPr>
              <a:t>Planar hall effect</a:t>
            </a:r>
          </a:p>
        </p:txBody>
      </p:sp>
    </p:spTree>
    <p:extLst>
      <p:ext uri="{BB962C8B-B14F-4D97-AF65-F5344CB8AC3E}">
        <p14:creationId xmlns:p14="http://schemas.microsoft.com/office/powerpoint/2010/main" val="29052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4" name="Title 3">
            <a:extLst>
              <a:ext uri="{FF2B5EF4-FFF2-40B4-BE49-F238E27FC236}">
                <a16:creationId xmlns:a16="http://schemas.microsoft.com/office/drawing/2014/main" id="{6A3ECDA9-2D69-4D85-A9B6-CB3C07E6CBCB}"/>
              </a:ext>
            </a:extLst>
          </p:cNvPr>
          <p:cNvSpPr>
            <a:spLocks noGrp="1"/>
          </p:cNvSpPr>
          <p:nvPr>
            <p:ph type="title"/>
          </p:nvPr>
        </p:nvSpPr>
        <p:spPr>
          <a:xfrm>
            <a:off x="149319" y="202404"/>
            <a:ext cx="10515599" cy="622296"/>
          </a:xfrm>
        </p:spPr>
        <p:txBody>
          <a:bodyPr/>
          <a:lstStyle/>
          <a:p>
            <a:r>
              <a:rPr lang="en-GB" sz="3600" dirty="0">
                <a:latin typeface="Eras Medium ITC" panose="020B0602030504020804" pitchFamily="34" charset="0"/>
              </a:rPr>
              <a:t>The GHS09CC graphene Hall effect sensor</a:t>
            </a:r>
          </a:p>
        </p:txBody>
      </p:sp>
      <p:grpSp>
        <p:nvGrpSpPr>
          <p:cNvPr id="2" name="Group 1">
            <a:extLst>
              <a:ext uri="{FF2B5EF4-FFF2-40B4-BE49-F238E27FC236}">
                <a16:creationId xmlns:a16="http://schemas.microsoft.com/office/drawing/2014/main" id="{210B20FC-EA55-4470-AC3D-CA6A71376350}"/>
              </a:ext>
            </a:extLst>
          </p:cNvPr>
          <p:cNvGrpSpPr/>
          <p:nvPr/>
        </p:nvGrpSpPr>
        <p:grpSpPr>
          <a:xfrm>
            <a:off x="591529" y="1259133"/>
            <a:ext cx="9339630" cy="4555213"/>
            <a:chOff x="1408198" y="1223093"/>
            <a:chExt cx="9339630" cy="4555213"/>
          </a:xfrm>
        </p:grpSpPr>
        <p:pic>
          <p:nvPicPr>
            <p:cNvPr id="29" name="Picture 28">
              <a:extLst>
                <a:ext uri="{FF2B5EF4-FFF2-40B4-BE49-F238E27FC236}">
                  <a16:creationId xmlns:a16="http://schemas.microsoft.com/office/drawing/2014/main" id="{EE1B28D4-8F09-42E5-9415-B903466EA1B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p:blipFill>
          <p:spPr>
            <a:xfrm>
              <a:off x="4207759" y="2305878"/>
              <a:ext cx="6540069" cy="3472428"/>
            </a:xfrm>
            <a:prstGeom prst="rect">
              <a:avLst/>
            </a:prstGeom>
          </p:spPr>
        </p:pic>
        <p:pic>
          <p:nvPicPr>
            <p:cNvPr id="9" name="Picture 8" descr="A circuit board&#10;&#10;Description automatically generated">
              <a:extLst>
                <a:ext uri="{FF2B5EF4-FFF2-40B4-BE49-F238E27FC236}">
                  <a16:creationId xmlns:a16="http://schemas.microsoft.com/office/drawing/2014/main" id="{9668265A-FAD3-49F0-B91D-EA16F1BBE52C}"/>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08198" y="1223093"/>
              <a:ext cx="3139566" cy="3092255"/>
            </a:xfrm>
            <a:prstGeom prst="rect">
              <a:avLst/>
            </a:prstGeom>
          </p:spPr>
        </p:pic>
      </p:grpSp>
    </p:spTree>
    <p:extLst>
      <p:ext uri="{BB962C8B-B14F-4D97-AF65-F5344CB8AC3E}">
        <p14:creationId xmlns:p14="http://schemas.microsoft.com/office/powerpoint/2010/main" val="1916569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4" name="Title 3">
            <a:extLst>
              <a:ext uri="{FF2B5EF4-FFF2-40B4-BE49-F238E27FC236}">
                <a16:creationId xmlns:a16="http://schemas.microsoft.com/office/drawing/2014/main" id="{6A3ECDA9-2D69-4D85-A9B6-CB3C07E6CBCB}"/>
              </a:ext>
            </a:extLst>
          </p:cNvPr>
          <p:cNvSpPr>
            <a:spLocks noGrp="1"/>
          </p:cNvSpPr>
          <p:nvPr>
            <p:ph type="title"/>
          </p:nvPr>
        </p:nvSpPr>
        <p:spPr>
          <a:xfrm>
            <a:off x="36598" y="139191"/>
            <a:ext cx="10515599" cy="622296"/>
          </a:xfrm>
        </p:spPr>
        <p:txBody>
          <a:bodyPr/>
          <a:lstStyle/>
          <a:p>
            <a:r>
              <a:rPr lang="en-GB" sz="3600" dirty="0">
                <a:latin typeface="Eras Medium ITC" panose="020B0602030504020804" pitchFamily="34" charset="0"/>
              </a:rPr>
              <a:t>The GHS09CC graphene Hall effect sensor</a:t>
            </a:r>
            <a:endParaRPr lang="en-GB" sz="3600" dirty="0"/>
          </a:p>
        </p:txBody>
      </p:sp>
      <p:graphicFrame>
        <p:nvGraphicFramePr>
          <p:cNvPr id="15" name="Table 3">
            <a:extLst>
              <a:ext uri="{FF2B5EF4-FFF2-40B4-BE49-F238E27FC236}">
                <a16:creationId xmlns:a16="http://schemas.microsoft.com/office/drawing/2014/main" id="{FE2941FE-B202-43DB-8B2A-B8D3ED0F430E}"/>
              </a:ext>
            </a:extLst>
          </p:cNvPr>
          <p:cNvGraphicFramePr>
            <a:graphicFrameLocks noGrp="1"/>
          </p:cNvGraphicFramePr>
          <p:nvPr/>
        </p:nvGraphicFramePr>
        <p:xfrm>
          <a:off x="289401" y="1540466"/>
          <a:ext cx="6303396" cy="3932654"/>
        </p:xfrm>
        <a:graphic>
          <a:graphicData uri="http://schemas.openxmlformats.org/drawingml/2006/table">
            <a:tbl>
              <a:tblPr firstRow="1" bandRow="1">
                <a:tableStyleId>{5C22544A-7EE6-4342-B048-85BDC9FD1C3A}</a:tableStyleId>
              </a:tblPr>
              <a:tblGrid>
                <a:gridCol w="1707179">
                  <a:extLst>
                    <a:ext uri="{9D8B030D-6E8A-4147-A177-3AD203B41FA5}">
                      <a16:colId xmlns:a16="http://schemas.microsoft.com/office/drawing/2014/main" val="3757527326"/>
                    </a:ext>
                  </a:extLst>
                </a:gridCol>
                <a:gridCol w="1107347">
                  <a:extLst>
                    <a:ext uri="{9D8B030D-6E8A-4147-A177-3AD203B41FA5}">
                      <a16:colId xmlns:a16="http://schemas.microsoft.com/office/drawing/2014/main" val="3602798644"/>
                    </a:ext>
                  </a:extLst>
                </a:gridCol>
                <a:gridCol w="1132513">
                  <a:extLst>
                    <a:ext uri="{9D8B030D-6E8A-4147-A177-3AD203B41FA5}">
                      <a16:colId xmlns:a16="http://schemas.microsoft.com/office/drawing/2014/main" val="4245387383"/>
                    </a:ext>
                  </a:extLst>
                </a:gridCol>
                <a:gridCol w="1095678">
                  <a:extLst>
                    <a:ext uri="{9D8B030D-6E8A-4147-A177-3AD203B41FA5}">
                      <a16:colId xmlns:a16="http://schemas.microsoft.com/office/drawing/2014/main" val="3021044738"/>
                    </a:ext>
                  </a:extLst>
                </a:gridCol>
                <a:gridCol w="1260679">
                  <a:extLst>
                    <a:ext uri="{9D8B030D-6E8A-4147-A177-3AD203B41FA5}">
                      <a16:colId xmlns:a16="http://schemas.microsoft.com/office/drawing/2014/main" val="3985740282"/>
                    </a:ext>
                  </a:extLst>
                </a:gridCol>
              </a:tblGrid>
              <a:tr h="328007">
                <a:tc>
                  <a:txBody>
                    <a:bodyPr/>
                    <a:lstStyle/>
                    <a:p>
                      <a:r>
                        <a:rPr lang="en-GB" sz="1200" dirty="0">
                          <a:solidFill>
                            <a:schemeClr val="bg1"/>
                          </a:solidFill>
                          <a:latin typeface="Eras Medium ITC" panose="020B0602030504020804" pitchFamily="34" charset="0"/>
                        </a:rPr>
                        <a:t> </a:t>
                      </a:r>
                    </a:p>
                  </a:txBody>
                  <a:tcPr anchor="ctr">
                    <a:noFill/>
                  </a:tcPr>
                </a:tc>
                <a:tc gridSpan="4">
                  <a:txBody>
                    <a:bodyPr/>
                    <a:lstStyle/>
                    <a:p>
                      <a:pPr algn="ctr"/>
                      <a:r>
                        <a:rPr lang="en-GB" sz="1200" dirty="0">
                          <a:solidFill>
                            <a:schemeClr val="tx1"/>
                          </a:solidFill>
                          <a:latin typeface="Eras Medium ITC" panose="020B0602030504020804" pitchFamily="34" charset="0"/>
                        </a:rPr>
                        <a:t>Types of Magnetic Field Sensors – typical performance</a:t>
                      </a:r>
                    </a:p>
                  </a:txBody>
                  <a:tcPr anchor="ctr">
                    <a:cell3D prstMaterial="dkEdge">
                      <a:bevel w="25400" h="25400" prst="angle"/>
                      <a:lightRig rig="flood" dir="t"/>
                    </a:cell3D>
                    <a:solidFill>
                      <a:schemeClr val="tx2">
                        <a:lumMod val="90000"/>
                      </a:schemeClr>
                    </a:solidFill>
                  </a:tcPr>
                </a:tc>
                <a:tc hMerge="1">
                  <a:txBody>
                    <a:bodyPr/>
                    <a:lstStyle/>
                    <a:p>
                      <a:endParaRPr lang="en-GB"/>
                    </a:p>
                  </a:txBody>
                  <a:tcPr/>
                </a:tc>
                <a:tc hMerge="1">
                  <a:txBody>
                    <a:bodyPr/>
                    <a:lstStyle/>
                    <a:p>
                      <a:endParaRPr lang="en-GB" dirty="0"/>
                    </a:p>
                  </a:txBody>
                  <a:tcPr>
                    <a:cell3D prstMaterial="dkEdge">
                      <a:bevel w="25400" h="25400" prst="angle"/>
                      <a:lightRig rig="flood" dir="t"/>
                    </a:cell3D>
                    <a:solidFill>
                      <a:schemeClr val="tx2">
                        <a:lumMod val="90000"/>
                      </a:schemeClr>
                    </a:solidFill>
                  </a:tcPr>
                </a:tc>
                <a:tc hMerge="1">
                  <a:txBody>
                    <a:bodyPr/>
                    <a:lstStyle/>
                    <a:p>
                      <a:endParaRPr lang="en-GB" dirty="0"/>
                    </a:p>
                  </a:txBody>
                  <a:tcPr>
                    <a:cell3D prstMaterial="dkEdge">
                      <a:bevel w="25400" h="25400" prst="angle"/>
                      <a:lightRig rig="flood" dir="t"/>
                    </a:cell3D>
                    <a:solidFill>
                      <a:schemeClr val="tx2">
                        <a:lumMod val="90000"/>
                      </a:schemeClr>
                    </a:solidFill>
                  </a:tcPr>
                </a:tc>
                <a:extLst>
                  <a:ext uri="{0D108BD9-81ED-4DB2-BD59-A6C34878D82A}">
                    <a16:rowId xmlns:a16="http://schemas.microsoft.com/office/drawing/2014/main" val="1642557187"/>
                  </a:ext>
                </a:extLst>
              </a:tr>
              <a:tr h="328007">
                <a:tc>
                  <a:txBody>
                    <a:bodyPr/>
                    <a:lstStyle/>
                    <a:p>
                      <a:pPr algn="ctr"/>
                      <a:r>
                        <a:rPr lang="en-GB" sz="1200" b="1" dirty="0">
                          <a:solidFill>
                            <a:schemeClr val="tx1"/>
                          </a:solidFill>
                          <a:latin typeface="Eras Medium ITC" panose="020B0602030504020804" pitchFamily="34" charset="0"/>
                        </a:rPr>
                        <a:t>Critical Sensor Properties</a:t>
                      </a:r>
                    </a:p>
                  </a:txBody>
                  <a:tcPr anchor="ctr">
                    <a:cell3D prstMaterial="dkEdge">
                      <a:bevel w="25400" h="25400" prst="angle"/>
                      <a:lightRig rig="flood" dir="t"/>
                    </a:cell3D>
                    <a:solidFill>
                      <a:schemeClr val="tx2">
                        <a:lumMod val="90000"/>
                      </a:schemeClr>
                    </a:solidFill>
                  </a:tcPr>
                </a:tc>
                <a:tc>
                  <a:txBody>
                    <a:bodyPr/>
                    <a:lstStyle/>
                    <a:p>
                      <a:pPr algn="ctr"/>
                      <a:r>
                        <a:rPr lang="en-GB" sz="1200" dirty="0">
                          <a:solidFill>
                            <a:schemeClr val="bg1"/>
                          </a:solidFill>
                          <a:latin typeface="Eras Medium ITC" panose="020B0602030504020804" pitchFamily="34" charset="0"/>
                        </a:rPr>
                        <a:t>Hall sensor</a:t>
                      </a:r>
                    </a:p>
                  </a:txBody>
                  <a:tcPr anchor="ctr">
                    <a:cell3D prstMaterial="dkEdge">
                      <a:bevel w="25400" h="25400" prst="angle"/>
                      <a:lightRig rig="flood" dir="t"/>
                    </a:cell3D>
                    <a:solidFill>
                      <a:srgbClr val="C60C30"/>
                    </a:solidFill>
                  </a:tcPr>
                </a:tc>
                <a:tc>
                  <a:txBody>
                    <a:bodyPr/>
                    <a:lstStyle/>
                    <a:p>
                      <a:pPr algn="ctr"/>
                      <a:r>
                        <a:rPr lang="en-GB" sz="1200" dirty="0">
                          <a:solidFill>
                            <a:schemeClr val="bg1"/>
                          </a:solidFill>
                          <a:latin typeface="Eras Medium ITC" panose="020B0602030504020804" pitchFamily="34" charset="0"/>
                        </a:rPr>
                        <a:t>Fluxgate</a:t>
                      </a:r>
                    </a:p>
                  </a:txBody>
                  <a:tcPr anchor="ctr">
                    <a:cell3D prstMaterial="dkEdge">
                      <a:bevel w="25400" h="25400" prst="angle"/>
                      <a:lightRig rig="flood" dir="t"/>
                    </a:cell3D>
                    <a:solidFill>
                      <a:srgbClr val="C60C30"/>
                    </a:solidFill>
                  </a:tcPr>
                </a:tc>
                <a:tc>
                  <a:txBody>
                    <a:bodyPr/>
                    <a:lstStyle/>
                    <a:p>
                      <a:pPr algn="ctr"/>
                      <a:r>
                        <a:rPr lang="en-GB" sz="1200" dirty="0">
                          <a:solidFill>
                            <a:schemeClr val="bg1"/>
                          </a:solidFill>
                          <a:latin typeface="Eras Medium ITC" panose="020B0602030504020804" pitchFamily="34" charset="0"/>
                        </a:rPr>
                        <a:t>NMR probe</a:t>
                      </a:r>
                    </a:p>
                  </a:txBody>
                  <a:tcPr anchor="ctr">
                    <a:cell3D prstMaterial="dkEdge">
                      <a:bevel w="25400" h="25400" prst="angle"/>
                      <a:lightRig rig="flood" dir="t"/>
                    </a:cell3D>
                    <a:solidFill>
                      <a:srgbClr val="C60C30"/>
                    </a:solidFill>
                  </a:tcPr>
                </a:tc>
                <a:tc>
                  <a:txBody>
                    <a:bodyPr/>
                    <a:lstStyle/>
                    <a:p>
                      <a:pPr algn="ctr"/>
                      <a:r>
                        <a:rPr lang="en-GB" sz="1200" b="1" dirty="0">
                          <a:solidFill>
                            <a:schemeClr val="bg1"/>
                          </a:solidFill>
                          <a:latin typeface="Eras Medium ITC" panose="020B0602030504020804" pitchFamily="34" charset="0"/>
                        </a:rPr>
                        <a:t>Paragraf GHS</a:t>
                      </a:r>
                    </a:p>
                  </a:txBody>
                  <a:tcPr anchor="ctr">
                    <a:cell3D prstMaterial="dkEdge">
                      <a:bevel w="25400" h="25400" prst="angle"/>
                      <a:lightRig rig="flood" dir="t"/>
                    </a:cell3D>
                    <a:solidFill>
                      <a:schemeClr val="tx1"/>
                    </a:solidFill>
                  </a:tcPr>
                </a:tc>
                <a:extLst>
                  <a:ext uri="{0D108BD9-81ED-4DB2-BD59-A6C34878D82A}">
                    <a16:rowId xmlns:a16="http://schemas.microsoft.com/office/drawing/2014/main" val="836590308"/>
                  </a:ext>
                </a:extLst>
              </a:tr>
              <a:tr h="438773">
                <a:tc>
                  <a:txBody>
                    <a:bodyPr/>
                    <a:lstStyle/>
                    <a:p>
                      <a:r>
                        <a:rPr lang="en-GB" sz="1100" dirty="0">
                          <a:solidFill>
                            <a:schemeClr val="bg1"/>
                          </a:solidFill>
                          <a:latin typeface="Eras Medium ITC" panose="020B0602030504020804" pitchFamily="34" charset="0"/>
                        </a:rPr>
                        <a:t>Maximum achievable resolution (on a 1 T field)</a:t>
                      </a:r>
                    </a:p>
                  </a:txBody>
                  <a:tcPr>
                    <a:cell3D prstMaterial="dkEdge">
                      <a:bevel w="25400" h="25400" prst="angle"/>
                      <a:lightRig rig="flood" dir="t"/>
                    </a:cell3D>
                    <a:solidFill>
                      <a:srgbClr val="C60C30"/>
                    </a:solidFill>
                  </a:tcPr>
                </a:tc>
                <a:tc>
                  <a:txBody>
                    <a:bodyPr/>
                    <a:lstStyle/>
                    <a:p>
                      <a:pPr algn="ctr"/>
                      <a:r>
                        <a:rPr lang="en-GB" sz="1400" dirty="0">
                          <a:solidFill>
                            <a:schemeClr val="tx1"/>
                          </a:solidFill>
                          <a:latin typeface="Eras Medium ITC" panose="020B0602030504020804" pitchFamily="34" charset="0"/>
                        </a:rPr>
                        <a:t>10 ppm</a:t>
                      </a:r>
                    </a:p>
                  </a:txBody>
                  <a:tcPr anchor="ctr">
                    <a:cell3D prstMaterial="dkEdge">
                      <a:bevel w="25400" h="25400" prst="angle"/>
                      <a:lightRig rig="flood" dir="t"/>
                    </a:cell3D>
                    <a:noFill/>
                  </a:tcPr>
                </a:tc>
                <a:tc>
                  <a:txBody>
                    <a:bodyPr/>
                    <a:lstStyle/>
                    <a:p>
                      <a:pPr algn="ctr"/>
                      <a:r>
                        <a:rPr lang="en-GB" sz="1400" dirty="0">
                          <a:solidFill>
                            <a:schemeClr val="tx1"/>
                          </a:solidFill>
                          <a:latin typeface="Eras Medium ITC" panose="020B0602030504020804" pitchFamily="34" charset="0"/>
                        </a:rPr>
                        <a:t>0.5 ppb</a:t>
                      </a:r>
                    </a:p>
                  </a:txBody>
                  <a:tcPr anchor="ctr">
                    <a:cell3D prstMaterial="dkEdge">
                      <a:bevel w="25400" h="25400" prst="angle"/>
                      <a:lightRig rig="flood" dir="t"/>
                    </a:cell3D>
                    <a:noFill/>
                  </a:tcPr>
                </a:tc>
                <a:tc>
                  <a:txBody>
                    <a:bodyPr/>
                    <a:lstStyle/>
                    <a:p>
                      <a:pPr algn="ctr"/>
                      <a:r>
                        <a:rPr lang="en-GB" sz="1400" dirty="0">
                          <a:solidFill>
                            <a:schemeClr val="tx1"/>
                          </a:solidFill>
                          <a:latin typeface="Eras Medium ITC" panose="020B0602030504020804" pitchFamily="34" charset="0"/>
                        </a:rPr>
                        <a:t>10 ppb</a:t>
                      </a:r>
                    </a:p>
                  </a:txBody>
                  <a:tcPr anchor="ctr">
                    <a:cell3D prstMaterial="dkEdge">
                      <a:bevel w="25400" h="25400" prst="angle"/>
                      <a:lightRig rig="flood" dir="t"/>
                    </a:cell3D>
                    <a:noFill/>
                  </a:tcPr>
                </a:tc>
                <a:tc>
                  <a:txBody>
                    <a:bodyPr/>
                    <a:lstStyle/>
                    <a:p>
                      <a:pPr algn="ctr"/>
                      <a:r>
                        <a:rPr lang="en-GB" sz="1400" dirty="0">
                          <a:solidFill>
                            <a:schemeClr val="bg1"/>
                          </a:solidFill>
                          <a:latin typeface="Eras Medium ITC" panose="020B0602030504020804" pitchFamily="34" charset="0"/>
                        </a:rPr>
                        <a:t>&lt;200 ppb</a:t>
                      </a:r>
                    </a:p>
                  </a:txBody>
                  <a:tcPr anchor="ctr">
                    <a:cell3D prstMaterial="dkEdge">
                      <a:bevel w="25400" h="25400" prst="angle"/>
                      <a:lightRig rig="flood" dir="t"/>
                    </a:cell3D>
                    <a:solidFill>
                      <a:srgbClr val="C00C30"/>
                    </a:solidFill>
                  </a:tcPr>
                </a:tc>
                <a:extLst>
                  <a:ext uri="{0D108BD9-81ED-4DB2-BD59-A6C34878D82A}">
                    <a16:rowId xmlns:a16="http://schemas.microsoft.com/office/drawing/2014/main" val="3453893405"/>
                  </a:ext>
                </a:extLst>
              </a:tr>
              <a:tr h="351018">
                <a:tc>
                  <a:txBody>
                    <a:bodyPr/>
                    <a:lstStyle/>
                    <a:p>
                      <a:r>
                        <a:rPr lang="en-GB" sz="1100" dirty="0">
                          <a:solidFill>
                            <a:schemeClr val="bg1"/>
                          </a:solidFill>
                          <a:latin typeface="Eras Medium ITC" panose="020B0602030504020804" pitchFamily="34" charset="0"/>
                        </a:rPr>
                        <a:t>Specified field range (T)</a:t>
                      </a:r>
                    </a:p>
                  </a:txBody>
                  <a:tcPr>
                    <a:cell3D prstMaterial="dkEdge">
                      <a:bevel w="25400" h="25400" prst="angle"/>
                      <a:lightRig rig="flood" dir="t"/>
                    </a:cell3D>
                    <a:solidFill>
                      <a:srgbClr val="C60C30"/>
                    </a:solidFill>
                  </a:tcPr>
                </a:tc>
                <a:tc>
                  <a:txBody>
                    <a:bodyPr/>
                    <a:lstStyle/>
                    <a:p>
                      <a:pPr algn="ctr"/>
                      <a:r>
                        <a:rPr lang="en-GB" sz="1400" dirty="0">
                          <a:solidFill>
                            <a:schemeClr val="tx1"/>
                          </a:solidFill>
                          <a:latin typeface="Eras Medium ITC" panose="020B0602030504020804" pitchFamily="34" charset="0"/>
                        </a:rPr>
                        <a:t>+/- 3 T</a:t>
                      </a:r>
                    </a:p>
                  </a:txBody>
                  <a:tcPr anchor="ctr">
                    <a:cell3D prstMaterial="dkEdge">
                      <a:bevel w="25400" h="25400" prst="angle"/>
                      <a:lightRig rig="flood" dir="t"/>
                    </a:cell3D>
                    <a:noFill/>
                  </a:tcPr>
                </a:tc>
                <a:tc>
                  <a:txBody>
                    <a:bodyPr/>
                    <a:lstStyle/>
                    <a:p>
                      <a:pPr algn="ctr"/>
                      <a:r>
                        <a:rPr lang="en-GB" sz="1400" dirty="0">
                          <a:solidFill>
                            <a:schemeClr val="tx1"/>
                          </a:solidFill>
                          <a:latin typeface="Eras Medium ITC" panose="020B0602030504020804" pitchFamily="34" charset="0"/>
                        </a:rPr>
                        <a:t>+/- 0.01 T</a:t>
                      </a:r>
                    </a:p>
                  </a:txBody>
                  <a:tcPr anchor="ctr">
                    <a:cell3D prstMaterial="dkEdge">
                      <a:bevel w="25400" h="25400" prst="angle"/>
                      <a:lightRig rig="flood" dir="t"/>
                    </a:cell3D>
                    <a:noFill/>
                  </a:tcPr>
                </a:tc>
                <a:tc>
                  <a:txBody>
                    <a:bodyPr/>
                    <a:lstStyle/>
                    <a:p>
                      <a:pPr algn="ctr"/>
                      <a:r>
                        <a:rPr lang="en-GB" sz="1400" dirty="0">
                          <a:solidFill>
                            <a:schemeClr val="tx1"/>
                          </a:solidFill>
                          <a:latin typeface="Eras Medium ITC" panose="020B0602030504020804" pitchFamily="34" charset="0"/>
                        </a:rPr>
                        <a:t>~0.3 T </a:t>
                      </a:r>
                      <a:r>
                        <a:rPr lang="en-GB" sz="1200" dirty="0">
                          <a:solidFill>
                            <a:schemeClr val="tx1"/>
                          </a:solidFill>
                          <a:latin typeface="Eras Medium ITC" panose="020B0602030504020804" pitchFamily="34" charset="0"/>
                        </a:rPr>
                        <a:t>per probe</a:t>
                      </a:r>
                      <a:endParaRPr lang="en-GB" sz="1400" dirty="0">
                        <a:solidFill>
                          <a:schemeClr val="tx1"/>
                        </a:solidFill>
                        <a:latin typeface="Eras Medium ITC" panose="020B0602030504020804" pitchFamily="34" charset="0"/>
                      </a:endParaRPr>
                    </a:p>
                  </a:txBody>
                  <a:tcPr anchor="ctr">
                    <a:cell3D prstMaterial="dkEdge">
                      <a:bevel w="25400" h="25400" prst="angle"/>
                      <a:lightRig rig="flood" dir="t"/>
                    </a:cell3D>
                    <a:noFill/>
                  </a:tcPr>
                </a:tc>
                <a:tc>
                  <a:txBody>
                    <a:bodyPr/>
                    <a:lstStyle/>
                    <a:p>
                      <a:pPr algn="ctr"/>
                      <a:r>
                        <a:rPr lang="en-GB" sz="1400" dirty="0">
                          <a:solidFill>
                            <a:schemeClr val="bg1"/>
                          </a:solidFill>
                          <a:latin typeface="Eras Medium ITC" panose="020B0602030504020804" pitchFamily="34" charset="0"/>
                        </a:rPr>
                        <a:t>+/- 9 T</a:t>
                      </a:r>
                    </a:p>
                  </a:txBody>
                  <a:tcPr anchor="ctr">
                    <a:cell3D prstMaterial="dkEdge">
                      <a:bevel w="25400" h="25400" prst="angle"/>
                      <a:lightRig rig="flood" dir="t"/>
                    </a:cell3D>
                    <a:solidFill>
                      <a:srgbClr val="C00C30"/>
                    </a:solidFill>
                  </a:tcPr>
                </a:tc>
                <a:extLst>
                  <a:ext uri="{0D108BD9-81ED-4DB2-BD59-A6C34878D82A}">
                    <a16:rowId xmlns:a16="http://schemas.microsoft.com/office/drawing/2014/main" val="2847630617"/>
                  </a:ext>
                </a:extLst>
              </a:tr>
              <a:tr h="351018">
                <a:tc>
                  <a:txBody>
                    <a:bodyPr/>
                    <a:lstStyle/>
                    <a:p>
                      <a:r>
                        <a:rPr lang="en-GB" sz="1100" dirty="0">
                          <a:solidFill>
                            <a:schemeClr val="bg1"/>
                          </a:solidFill>
                          <a:latin typeface="Eras Medium ITC" panose="020B0602030504020804" pitchFamily="34" charset="0"/>
                        </a:rPr>
                        <a:t>Planar Hall Effect (T)</a:t>
                      </a:r>
                    </a:p>
                  </a:txBody>
                  <a:tcPr>
                    <a:cell3D prstMaterial="dkEdge">
                      <a:bevel w="25400" h="25400" prst="angle"/>
                      <a:lightRig rig="flood" dir="t"/>
                    </a:cell3D>
                    <a:solidFill>
                      <a:srgbClr val="C60C30"/>
                    </a:solidFill>
                  </a:tcPr>
                </a:tc>
                <a:tc>
                  <a:txBody>
                    <a:bodyPr/>
                    <a:lstStyle/>
                    <a:p>
                      <a:pPr algn="ctr"/>
                      <a:r>
                        <a:rPr lang="en-GB" sz="1400" dirty="0">
                          <a:solidFill>
                            <a:schemeClr val="tx1"/>
                          </a:solidFill>
                          <a:latin typeface="Eras Medium ITC" panose="020B0602030504020804" pitchFamily="34" charset="0"/>
                        </a:rPr>
                        <a:t>1 x 10</a:t>
                      </a:r>
                      <a:r>
                        <a:rPr lang="en-GB" sz="1400" baseline="30000" dirty="0">
                          <a:solidFill>
                            <a:schemeClr val="tx1"/>
                          </a:solidFill>
                          <a:latin typeface="Eras Medium ITC" panose="020B0602030504020804" pitchFamily="34" charset="0"/>
                        </a:rPr>
                        <a:t> -3</a:t>
                      </a:r>
                    </a:p>
                  </a:txBody>
                  <a:tcPr anchor="ctr">
                    <a:cell3D prstMaterial="dkEdge">
                      <a:bevel w="25400" h="25400" prst="angle"/>
                      <a:lightRig rig="flood" dir="t"/>
                    </a:cell3D>
                    <a:noFill/>
                  </a:tcPr>
                </a:tc>
                <a:tc>
                  <a:txBody>
                    <a:bodyPr/>
                    <a:lstStyle/>
                    <a:p>
                      <a:pPr algn="ctr"/>
                      <a:r>
                        <a:rPr lang="en-GB" sz="1400" dirty="0">
                          <a:solidFill>
                            <a:schemeClr val="tx1"/>
                          </a:solidFill>
                          <a:latin typeface="Eras Medium ITC" panose="020B0602030504020804" pitchFamily="34" charset="0"/>
                        </a:rPr>
                        <a:t>N/A</a:t>
                      </a:r>
                    </a:p>
                  </a:txBody>
                  <a:tcPr anchor="ctr">
                    <a:cell3D prstMaterial="dkEdge">
                      <a:bevel w="25400" h="25400" prst="angle"/>
                      <a:lightRig rig="flood" dir="t"/>
                    </a:cell3D>
                    <a:noFill/>
                  </a:tcPr>
                </a:tc>
                <a:tc>
                  <a:txBody>
                    <a:bodyPr/>
                    <a:lstStyle/>
                    <a:p>
                      <a:pPr algn="ctr"/>
                      <a:r>
                        <a:rPr lang="en-GB" sz="1400" dirty="0">
                          <a:solidFill>
                            <a:schemeClr val="tx1"/>
                          </a:solidFill>
                          <a:latin typeface="Eras Medium ITC" panose="020B0602030504020804" pitchFamily="34" charset="0"/>
                        </a:rPr>
                        <a:t>N/A</a:t>
                      </a:r>
                    </a:p>
                  </a:txBody>
                  <a:tcPr anchor="ctr">
                    <a:cell3D prstMaterial="dkEdge">
                      <a:bevel w="25400" h="25400" prst="angle"/>
                      <a:lightRig rig="flood" dir="t"/>
                    </a:cell3D>
                    <a:noFill/>
                  </a:tcPr>
                </a:tc>
                <a:tc>
                  <a:txBody>
                    <a:bodyPr/>
                    <a:lstStyle/>
                    <a:p>
                      <a:pPr algn="ctr"/>
                      <a:r>
                        <a:rPr lang="en-GB" sz="1400" dirty="0">
                          <a:solidFill>
                            <a:schemeClr val="bg1"/>
                          </a:solidFill>
                          <a:latin typeface="Eras Medium ITC" panose="020B0602030504020804" pitchFamily="34" charset="0"/>
                        </a:rPr>
                        <a:t>&lt;1 x 10 </a:t>
                      </a:r>
                      <a:r>
                        <a:rPr lang="en-GB" sz="1400" baseline="30000" dirty="0">
                          <a:solidFill>
                            <a:schemeClr val="bg1"/>
                          </a:solidFill>
                          <a:latin typeface="Eras Medium ITC" panose="020B0602030504020804" pitchFamily="34" charset="0"/>
                        </a:rPr>
                        <a:t>-5</a:t>
                      </a:r>
                    </a:p>
                  </a:txBody>
                  <a:tcPr anchor="ctr">
                    <a:cell3D prstMaterial="dkEdge">
                      <a:bevel w="25400" h="25400" prst="angle"/>
                      <a:lightRig rig="flood" dir="t"/>
                    </a:cell3D>
                    <a:solidFill>
                      <a:srgbClr val="C00C30"/>
                    </a:solidFill>
                  </a:tcPr>
                </a:tc>
                <a:extLst>
                  <a:ext uri="{0D108BD9-81ED-4DB2-BD59-A6C34878D82A}">
                    <a16:rowId xmlns:a16="http://schemas.microsoft.com/office/drawing/2014/main" val="665358717"/>
                  </a:ext>
                </a:extLst>
              </a:tr>
              <a:tr h="351018">
                <a:tc>
                  <a:txBody>
                    <a:bodyPr/>
                    <a:lstStyle/>
                    <a:p>
                      <a:r>
                        <a:rPr lang="en-GB" sz="1100" dirty="0">
                          <a:solidFill>
                            <a:schemeClr val="bg1"/>
                          </a:solidFill>
                          <a:latin typeface="Eras Medium ITC" panose="020B0602030504020804" pitchFamily="34" charset="0"/>
                        </a:rPr>
                        <a:t>Minimum power dissipation</a:t>
                      </a:r>
                    </a:p>
                  </a:txBody>
                  <a:tcPr>
                    <a:cell3D prstMaterial="dkEdge">
                      <a:bevel w="25400" h="25400" prst="angle"/>
                      <a:lightRig rig="flood" dir="t"/>
                    </a:cell3D>
                    <a:solidFill>
                      <a:srgbClr val="C60C30"/>
                    </a:solidFill>
                  </a:tcPr>
                </a:tc>
                <a:tc>
                  <a:txBody>
                    <a:bodyPr/>
                    <a:lstStyle/>
                    <a:p>
                      <a:pPr algn="ctr"/>
                      <a:r>
                        <a:rPr lang="en-GB" sz="1400" dirty="0">
                          <a:solidFill>
                            <a:schemeClr val="tx1"/>
                          </a:solidFill>
                          <a:latin typeface="Eras Medium ITC" panose="020B0602030504020804" pitchFamily="34" charset="0"/>
                        </a:rPr>
                        <a:t>1 MW</a:t>
                      </a:r>
                    </a:p>
                  </a:txBody>
                  <a:tcPr anchor="ctr">
                    <a:cell3D prstMaterial="dkEdge">
                      <a:bevel w="25400" h="25400" prst="angle"/>
                      <a:lightRig rig="flood" dir="t"/>
                    </a:cell3D>
                    <a:noFill/>
                  </a:tcPr>
                </a:tc>
                <a:tc>
                  <a:txBody>
                    <a:bodyPr/>
                    <a:lstStyle/>
                    <a:p>
                      <a:pPr algn="ctr"/>
                      <a:r>
                        <a:rPr lang="en-GB" sz="1400" dirty="0">
                          <a:solidFill>
                            <a:schemeClr val="tx1"/>
                          </a:solidFill>
                          <a:latin typeface="Eras Medium ITC" panose="020B0602030504020804" pitchFamily="34" charset="0"/>
                        </a:rPr>
                        <a:t>&gt;&gt;MW</a:t>
                      </a:r>
                    </a:p>
                  </a:txBody>
                  <a:tcPr anchor="ctr">
                    <a:cell3D prstMaterial="dkEdge">
                      <a:bevel w="25400" h="25400" prst="angle"/>
                      <a:lightRig rig="flood" dir="t"/>
                    </a:cell3D>
                    <a:noFill/>
                  </a:tcPr>
                </a:tc>
                <a:tc>
                  <a:txBody>
                    <a:bodyPr/>
                    <a:lstStyle/>
                    <a:p>
                      <a:pPr algn="ctr"/>
                      <a:r>
                        <a:rPr lang="en-GB" sz="1400" dirty="0">
                          <a:solidFill>
                            <a:schemeClr val="tx1"/>
                          </a:solidFill>
                          <a:latin typeface="Eras Medium ITC" panose="020B0602030504020804" pitchFamily="34" charset="0"/>
                        </a:rPr>
                        <a:t>&gt;&gt;MW</a:t>
                      </a:r>
                    </a:p>
                  </a:txBody>
                  <a:tcPr anchor="ctr">
                    <a:cell3D prstMaterial="dkEdge">
                      <a:bevel w="25400" h="25400" prst="angle"/>
                      <a:lightRig rig="flood" dir="t"/>
                    </a:cell3D>
                    <a:noFill/>
                  </a:tcPr>
                </a:tc>
                <a:tc>
                  <a:txBody>
                    <a:bodyPr/>
                    <a:lstStyle/>
                    <a:p>
                      <a:pPr algn="ctr"/>
                      <a:r>
                        <a:rPr lang="en-GB" sz="1400" dirty="0">
                          <a:solidFill>
                            <a:schemeClr val="bg1"/>
                          </a:solidFill>
                          <a:latin typeface="Eras Medium ITC" panose="020B0602030504020804" pitchFamily="34" charset="0"/>
                        </a:rPr>
                        <a:t>5 </a:t>
                      </a:r>
                      <a:r>
                        <a:rPr lang="en-GB" sz="1400" dirty="0" err="1">
                          <a:solidFill>
                            <a:schemeClr val="bg1"/>
                          </a:solidFill>
                          <a:latin typeface="Eras Medium ITC" panose="020B0602030504020804" pitchFamily="34" charset="0"/>
                        </a:rPr>
                        <a:t>pW</a:t>
                      </a:r>
                      <a:endParaRPr lang="en-GB" sz="1400" dirty="0">
                        <a:solidFill>
                          <a:schemeClr val="bg1"/>
                        </a:solidFill>
                        <a:latin typeface="Eras Medium ITC" panose="020B0602030504020804" pitchFamily="34" charset="0"/>
                      </a:endParaRPr>
                    </a:p>
                  </a:txBody>
                  <a:tcPr anchor="ctr">
                    <a:cell3D prstMaterial="dkEdge">
                      <a:bevel w="25400" h="25400" prst="angle"/>
                      <a:lightRig rig="flood" dir="t"/>
                    </a:cell3D>
                    <a:solidFill>
                      <a:srgbClr val="C00C30"/>
                    </a:solidFill>
                  </a:tcPr>
                </a:tc>
                <a:extLst>
                  <a:ext uri="{0D108BD9-81ED-4DB2-BD59-A6C34878D82A}">
                    <a16:rowId xmlns:a16="http://schemas.microsoft.com/office/drawing/2014/main" val="4030525043"/>
                  </a:ext>
                </a:extLst>
              </a:tr>
              <a:tr h="4101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Eras Medium ITC" panose="020B0602030504020804" pitchFamily="34" charset="0"/>
                        </a:rPr>
                        <a:t>Cryogenic use?</a:t>
                      </a:r>
                    </a:p>
                  </a:txBody>
                  <a:tcPr>
                    <a:cell3D prstMaterial="dkEdge">
                      <a:bevel w="25400" h="25400" prst="angle"/>
                      <a:lightRig rig="flood" dir="t"/>
                    </a:cell3D>
                    <a:solidFill>
                      <a:srgbClr val="C60C30"/>
                    </a:solidFill>
                  </a:tcPr>
                </a:tc>
                <a:tc>
                  <a:txBody>
                    <a:bodyPr/>
                    <a:lstStyle/>
                    <a:p>
                      <a:pPr algn="ctr"/>
                      <a:endParaRPr lang="en-GB" sz="1600" dirty="0">
                        <a:solidFill>
                          <a:schemeClr val="tx1"/>
                        </a:solidFill>
                        <a:latin typeface="Eras Medium ITC" panose="020B0602030504020804" pitchFamily="34" charset="0"/>
                      </a:endParaRPr>
                    </a:p>
                  </a:txBody>
                  <a:tcPr anchor="ctr">
                    <a:cell3D prstMaterial="dkEdge">
                      <a:bevel w="25400" h="25400" prst="angle"/>
                      <a:lightRig rig="flood" dir="t"/>
                    </a:cell3D>
                    <a:noFill/>
                  </a:tcPr>
                </a:tc>
                <a:tc>
                  <a:txBody>
                    <a:bodyPr/>
                    <a:lstStyle/>
                    <a:p>
                      <a:pPr algn="ctr"/>
                      <a:endParaRPr lang="en-GB" sz="1600" dirty="0">
                        <a:solidFill>
                          <a:schemeClr val="tx1"/>
                        </a:solidFill>
                        <a:latin typeface="Eras Medium ITC" panose="020B0602030504020804" pitchFamily="34" charset="0"/>
                      </a:endParaRPr>
                    </a:p>
                  </a:txBody>
                  <a:tcPr anchor="ctr">
                    <a:cell3D prstMaterial="dkEdge">
                      <a:bevel w="25400" h="25400" prst="angle"/>
                      <a:lightRig rig="flood" dir="t"/>
                    </a:cell3D>
                    <a:noFill/>
                  </a:tcPr>
                </a:tc>
                <a:tc>
                  <a:txBody>
                    <a:bodyPr/>
                    <a:lstStyle/>
                    <a:p>
                      <a:pPr algn="ctr"/>
                      <a:endParaRPr lang="en-GB" sz="1600" dirty="0">
                        <a:solidFill>
                          <a:schemeClr val="tx1"/>
                        </a:solidFill>
                        <a:latin typeface="Eras Medium ITC" panose="020B0602030504020804" pitchFamily="34" charset="0"/>
                      </a:endParaRPr>
                    </a:p>
                  </a:txBody>
                  <a:tcPr anchor="ctr">
                    <a:cell3D prstMaterial="dkEdge">
                      <a:bevel w="25400" h="25400" prst="angle"/>
                      <a:lightRig rig="flood" dir="t"/>
                    </a:cell3D>
                    <a:noFill/>
                  </a:tcPr>
                </a:tc>
                <a:tc>
                  <a:txBody>
                    <a:bodyPr/>
                    <a:lstStyle/>
                    <a:p>
                      <a:pPr algn="ctr"/>
                      <a:endParaRPr lang="en-GB" sz="1600" dirty="0">
                        <a:solidFill>
                          <a:schemeClr val="tx1"/>
                        </a:solidFill>
                        <a:latin typeface="Eras Medium ITC" panose="020B0602030504020804" pitchFamily="34" charset="0"/>
                      </a:endParaRPr>
                    </a:p>
                  </a:txBody>
                  <a:tcPr anchor="ctr">
                    <a:cell3D prstMaterial="dkEdge">
                      <a:bevel w="25400" h="25400" prst="angle"/>
                      <a:lightRig rig="flood" dir="t"/>
                    </a:cell3D>
                    <a:solidFill>
                      <a:srgbClr val="C00C30"/>
                    </a:solidFill>
                  </a:tcPr>
                </a:tc>
                <a:extLst>
                  <a:ext uri="{0D108BD9-81ED-4DB2-BD59-A6C34878D82A}">
                    <a16:rowId xmlns:a16="http://schemas.microsoft.com/office/drawing/2014/main" val="4019493844"/>
                  </a:ext>
                </a:extLst>
              </a:tr>
              <a:tr h="438773">
                <a:tc>
                  <a:txBody>
                    <a:bodyPr/>
                    <a:lstStyle/>
                    <a:p>
                      <a:r>
                        <a:rPr lang="en-GB" sz="1100" dirty="0">
                          <a:solidFill>
                            <a:schemeClr val="bg1"/>
                          </a:solidFill>
                          <a:latin typeface="Eras Medium ITC" panose="020B0602030504020804" pitchFamily="34" charset="0"/>
                        </a:rPr>
                        <a:t>Gradient field measurement?</a:t>
                      </a:r>
                    </a:p>
                  </a:txBody>
                  <a:tcPr>
                    <a:cell3D prstMaterial="dkEdge">
                      <a:bevel w="25400" h="25400" prst="angle"/>
                      <a:lightRig rig="flood" dir="t"/>
                    </a:cell3D>
                    <a:solidFill>
                      <a:srgbClr val="C60C30"/>
                    </a:solidFill>
                  </a:tcPr>
                </a:tc>
                <a:tc>
                  <a:txBody>
                    <a:bodyPr/>
                    <a:lstStyle/>
                    <a:p>
                      <a:pPr algn="ctr"/>
                      <a:endParaRPr lang="en-GB" sz="1600">
                        <a:solidFill>
                          <a:schemeClr val="tx1"/>
                        </a:solidFill>
                        <a:latin typeface="Eras Medium ITC" panose="020B0602030504020804" pitchFamily="34" charset="0"/>
                      </a:endParaRPr>
                    </a:p>
                  </a:txBody>
                  <a:tcPr anchor="ctr">
                    <a:cell3D prstMaterial="dkEdge">
                      <a:bevel w="25400" h="25400" prst="angle"/>
                      <a:lightRig rig="flood" dir="t"/>
                    </a:cell3D>
                    <a:noFill/>
                  </a:tcPr>
                </a:tc>
                <a:tc>
                  <a:txBody>
                    <a:bodyPr/>
                    <a:lstStyle/>
                    <a:p>
                      <a:pPr algn="ctr"/>
                      <a:endParaRPr lang="en-GB" sz="1600" dirty="0">
                        <a:solidFill>
                          <a:schemeClr val="tx1"/>
                        </a:solidFill>
                        <a:latin typeface="Eras Medium ITC" panose="020B0602030504020804" pitchFamily="34" charset="0"/>
                      </a:endParaRPr>
                    </a:p>
                  </a:txBody>
                  <a:tcPr anchor="ctr">
                    <a:cell3D prstMaterial="dkEdge">
                      <a:bevel w="25400" h="25400" prst="angle"/>
                      <a:lightRig rig="flood" dir="t"/>
                    </a:cell3D>
                    <a:noFill/>
                  </a:tcPr>
                </a:tc>
                <a:tc>
                  <a:txBody>
                    <a:bodyPr/>
                    <a:lstStyle/>
                    <a:p>
                      <a:pPr algn="ctr"/>
                      <a:endParaRPr lang="en-GB" sz="1600" dirty="0">
                        <a:solidFill>
                          <a:schemeClr val="tx1"/>
                        </a:solidFill>
                        <a:latin typeface="Eras Medium ITC" panose="020B0602030504020804" pitchFamily="34" charset="0"/>
                      </a:endParaRPr>
                    </a:p>
                  </a:txBody>
                  <a:tcPr anchor="ctr">
                    <a:cell3D prstMaterial="dkEdge">
                      <a:bevel w="25400" h="25400" prst="angle"/>
                      <a:lightRig rig="flood" dir="t"/>
                    </a:cell3D>
                    <a:noFill/>
                  </a:tcPr>
                </a:tc>
                <a:tc>
                  <a:txBody>
                    <a:bodyPr/>
                    <a:lstStyle/>
                    <a:p>
                      <a:pPr algn="ctr"/>
                      <a:endParaRPr lang="en-GB" sz="1600" dirty="0">
                        <a:solidFill>
                          <a:schemeClr val="tx1"/>
                        </a:solidFill>
                        <a:latin typeface="Eras Medium ITC" panose="020B0602030504020804" pitchFamily="34" charset="0"/>
                      </a:endParaRPr>
                    </a:p>
                  </a:txBody>
                  <a:tcPr anchor="ctr">
                    <a:cell3D prstMaterial="dkEdge">
                      <a:bevel w="25400" h="25400" prst="angle"/>
                      <a:lightRig rig="flood" dir="t"/>
                    </a:cell3D>
                    <a:solidFill>
                      <a:srgbClr val="C00C30"/>
                    </a:solidFill>
                  </a:tcPr>
                </a:tc>
                <a:extLst>
                  <a:ext uri="{0D108BD9-81ED-4DB2-BD59-A6C34878D82A}">
                    <a16:rowId xmlns:a16="http://schemas.microsoft.com/office/drawing/2014/main" val="4073769866"/>
                  </a:ext>
                </a:extLst>
              </a:tr>
              <a:tr h="438773">
                <a:tc>
                  <a:txBody>
                    <a:bodyPr/>
                    <a:lstStyle/>
                    <a:p>
                      <a:r>
                        <a:rPr lang="en-GB" sz="1100" dirty="0">
                          <a:solidFill>
                            <a:schemeClr val="bg1"/>
                          </a:solidFill>
                          <a:latin typeface="Eras Medium ITC" panose="020B0602030504020804" pitchFamily="34" charset="0"/>
                        </a:rPr>
                        <a:t>Size &amp; weight</a:t>
                      </a:r>
                    </a:p>
                  </a:txBody>
                  <a:tcPr>
                    <a:cell3D prstMaterial="dkEdge">
                      <a:bevel w="25400" h="25400" prst="angle"/>
                      <a:lightRig rig="flood" dir="t"/>
                    </a:cell3D>
                    <a:solidFill>
                      <a:srgbClr val="C60C30"/>
                    </a:solidFill>
                  </a:tcPr>
                </a:tc>
                <a:tc>
                  <a:txBody>
                    <a:bodyPr/>
                    <a:lstStyle/>
                    <a:p>
                      <a:pPr algn="ctr"/>
                      <a:r>
                        <a:rPr lang="en-GB" sz="1600" dirty="0">
                          <a:solidFill>
                            <a:schemeClr val="tx1"/>
                          </a:solidFill>
                          <a:latin typeface="Eras Medium ITC" panose="020B0602030504020804" pitchFamily="34" charset="0"/>
                        </a:rPr>
                        <a:t>Small</a:t>
                      </a:r>
                    </a:p>
                  </a:txBody>
                  <a:tcPr anchor="ctr">
                    <a:cell3D prstMaterial="dkEdge">
                      <a:bevel w="25400" h="25400" prst="angle"/>
                      <a:lightRig rig="flood" dir="t"/>
                    </a:cell3D>
                    <a:noFill/>
                  </a:tcPr>
                </a:tc>
                <a:tc>
                  <a:txBody>
                    <a:bodyPr/>
                    <a:lstStyle/>
                    <a:p>
                      <a:pPr algn="ctr"/>
                      <a:r>
                        <a:rPr lang="en-GB" sz="1600" dirty="0">
                          <a:solidFill>
                            <a:schemeClr val="tx1"/>
                          </a:solidFill>
                          <a:latin typeface="Eras Medium ITC" panose="020B0602030504020804" pitchFamily="34" charset="0"/>
                        </a:rPr>
                        <a:t>Large</a:t>
                      </a:r>
                    </a:p>
                  </a:txBody>
                  <a:tcPr anchor="ctr">
                    <a:cell3D prstMaterial="dkEdge">
                      <a:bevel w="25400" h="25400" prst="angle"/>
                      <a:lightRig rig="flood" dir="t"/>
                    </a:cell3D>
                    <a:noFill/>
                  </a:tcPr>
                </a:tc>
                <a:tc>
                  <a:txBody>
                    <a:bodyPr/>
                    <a:lstStyle/>
                    <a:p>
                      <a:pPr algn="ctr"/>
                      <a:r>
                        <a:rPr lang="en-GB" sz="1600" dirty="0">
                          <a:solidFill>
                            <a:schemeClr val="tx1"/>
                          </a:solidFill>
                          <a:latin typeface="Eras Medium ITC" panose="020B0602030504020804" pitchFamily="34" charset="0"/>
                        </a:rPr>
                        <a:t>Large</a:t>
                      </a:r>
                    </a:p>
                  </a:txBody>
                  <a:tcPr anchor="ctr">
                    <a:cell3D prstMaterial="dkEdge">
                      <a:bevel w="25400" h="25400" prst="angle"/>
                      <a:lightRig rig="flood" dir="t"/>
                    </a:cell3D>
                    <a:noFill/>
                  </a:tcPr>
                </a:tc>
                <a:tc>
                  <a:txBody>
                    <a:bodyPr/>
                    <a:lstStyle/>
                    <a:p>
                      <a:pPr algn="ctr"/>
                      <a:r>
                        <a:rPr lang="en-GB" sz="1600" dirty="0">
                          <a:solidFill>
                            <a:schemeClr val="bg1"/>
                          </a:solidFill>
                          <a:latin typeface="Eras Medium ITC" panose="020B0602030504020804" pitchFamily="34" charset="0"/>
                        </a:rPr>
                        <a:t>Small</a:t>
                      </a:r>
                    </a:p>
                  </a:txBody>
                  <a:tcPr anchor="ctr">
                    <a:cell3D prstMaterial="dkEdge">
                      <a:bevel w="25400" h="25400" prst="angle"/>
                      <a:lightRig rig="flood" dir="t"/>
                    </a:cell3D>
                    <a:solidFill>
                      <a:srgbClr val="C00C30"/>
                    </a:solidFill>
                  </a:tcPr>
                </a:tc>
                <a:extLst>
                  <a:ext uri="{0D108BD9-81ED-4DB2-BD59-A6C34878D82A}">
                    <a16:rowId xmlns:a16="http://schemas.microsoft.com/office/drawing/2014/main" val="338221586"/>
                  </a:ext>
                </a:extLst>
              </a:tr>
            </a:tbl>
          </a:graphicData>
        </a:graphic>
      </p:graphicFrame>
      <p:pic>
        <p:nvPicPr>
          <p:cNvPr id="17" name="Picture 16" descr="A close up of a sign&#10;&#10;Description automatically generated">
            <a:extLst>
              <a:ext uri="{FF2B5EF4-FFF2-40B4-BE49-F238E27FC236}">
                <a16:creationId xmlns:a16="http://schemas.microsoft.com/office/drawing/2014/main" id="{C58E7ADD-90B7-46DA-932B-0DC6457DEB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4658114" y="4488702"/>
            <a:ext cx="306180" cy="306180"/>
          </a:xfrm>
          <a:prstGeom prst="rect">
            <a:avLst/>
          </a:prstGeom>
        </p:spPr>
      </p:pic>
      <p:pic>
        <p:nvPicPr>
          <p:cNvPr id="19" name="Picture 18" descr="A close up of a sign&#10;&#10;Description automatically generated">
            <a:extLst>
              <a:ext uri="{FF2B5EF4-FFF2-40B4-BE49-F238E27FC236}">
                <a16:creationId xmlns:a16="http://schemas.microsoft.com/office/drawing/2014/main" id="{6A8CE0FD-166E-488E-953A-F44AA338EE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4664644" y="4097804"/>
            <a:ext cx="306180" cy="306180"/>
          </a:xfrm>
          <a:prstGeom prst="rect">
            <a:avLst/>
          </a:prstGeom>
        </p:spPr>
      </p:pic>
      <p:pic>
        <p:nvPicPr>
          <p:cNvPr id="21" name="Picture 20" descr="A picture containing drawing, clock&#10;&#10;Description automatically generated">
            <a:extLst>
              <a:ext uri="{FF2B5EF4-FFF2-40B4-BE49-F238E27FC236}">
                <a16:creationId xmlns:a16="http://schemas.microsoft.com/office/drawing/2014/main" id="{79D4F094-3255-4716-A19D-9A153B07E67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15125" y="4049328"/>
            <a:ext cx="311792" cy="306180"/>
          </a:xfrm>
          <a:prstGeom prst="rect">
            <a:avLst/>
          </a:prstGeom>
        </p:spPr>
      </p:pic>
      <p:pic>
        <p:nvPicPr>
          <p:cNvPr id="23" name="Picture 22" descr="A picture containing drawing, clock&#10;&#10;Description automatically generated">
            <a:extLst>
              <a:ext uri="{FF2B5EF4-FFF2-40B4-BE49-F238E27FC236}">
                <a16:creationId xmlns:a16="http://schemas.microsoft.com/office/drawing/2014/main" id="{5865FC08-A64D-4A31-ACAB-9815A36271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97212" y="4450032"/>
            <a:ext cx="306181" cy="300670"/>
          </a:xfrm>
          <a:prstGeom prst="rect">
            <a:avLst/>
          </a:prstGeom>
        </p:spPr>
      </p:pic>
      <p:pic>
        <p:nvPicPr>
          <p:cNvPr id="25" name="Picture 24" descr="A picture containing drawing, clock&#10;&#10;Description automatically generated">
            <a:extLst>
              <a:ext uri="{FF2B5EF4-FFF2-40B4-BE49-F238E27FC236}">
                <a16:creationId xmlns:a16="http://schemas.microsoft.com/office/drawing/2014/main" id="{D27EC8D9-403F-45F1-94E1-718D75B0B82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21799" y="4068786"/>
            <a:ext cx="306181" cy="300670"/>
          </a:xfrm>
          <a:prstGeom prst="rect">
            <a:avLst/>
          </a:prstGeom>
        </p:spPr>
      </p:pic>
      <p:pic>
        <p:nvPicPr>
          <p:cNvPr id="27" name="Picture 26" descr="A picture containing drawing, clock&#10;&#10;Description automatically generated">
            <a:extLst>
              <a:ext uri="{FF2B5EF4-FFF2-40B4-BE49-F238E27FC236}">
                <a16:creationId xmlns:a16="http://schemas.microsoft.com/office/drawing/2014/main" id="{A9830F08-7847-4FB5-ABDE-FDE78147D51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19003" y="4472289"/>
            <a:ext cx="306181" cy="300670"/>
          </a:xfrm>
          <a:prstGeom prst="rect">
            <a:avLst/>
          </a:prstGeom>
        </p:spPr>
      </p:pic>
      <p:sp>
        <p:nvSpPr>
          <p:cNvPr id="2" name="TextBox 1">
            <a:extLst>
              <a:ext uri="{FF2B5EF4-FFF2-40B4-BE49-F238E27FC236}">
                <a16:creationId xmlns:a16="http://schemas.microsoft.com/office/drawing/2014/main" id="{C41BACC7-10AA-4967-9128-7E39A5CA0AB4}"/>
              </a:ext>
            </a:extLst>
          </p:cNvPr>
          <p:cNvSpPr txBox="1"/>
          <p:nvPr/>
        </p:nvSpPr>
        <p:spPr>
          <a:xfrm>
            <a:off x="473959" y="971425"/>
            <a:ext cx="9640878" cy="400110"/>
          </a:xfrm>
          <a:prstGeom prst="rect">
            <a:avLst/>
          </a:prstGeom>
          <a:noFill/>
        </p:spPr>
        <p:txBody>
          <a:bodyPr wrap="square" rtlCol="0">
            <a:spAutoFit/>
          </a:bodyPr>
          <a:lstStyle/>
          <a:p>
            <a:r>
              <a:rPr lang="en-GB" sz="2000" dirty="0">
                <a:latin typeface="Eras Medium ITC" panose="020B0602030504020804" pitchFamily="34" charset="0"/>
              </a:rPr>
              <a:t>The GHS overcomes many of the shortcomings of conventional magnetic sensors… </a:t>
            </a:r>
          </a:p>
        </p:txBody>
      </p:sp>
      <p:sp>
        <p:nvSpPr>
          <p:cNvPr id="5" name="TextBox 4">
            <a:extLst>
              <a:ext uri="{FF2B5EF4-FFF2-40B4-BE49-F238E27FC236}">
                <a16:creationId xmlns:a16="http://schemas.microsoft.com/office/drawing/2014/main" id="{D7AEF639-6CDB-46C3-B8A8-9C42DA4F797D}"/>
              </a:ext>
            </a:extLst>
          </p:cNvPr>
          <p:cNvSpPr txBox="1"/>
          <p:nvPr/>
        </p:nvSpPr>
        <p:spPr>
          <a:xfrm>
            <a:off x="550159" y="5570967"/>
            <a:ext cx="10002039" cy="707886"/>
          </a:xfrm>
          <a:prstGeom prst="rect">
            <a:avLst/>
          </a:prstGeom>
          <a:noFill/>
        </p:spPr>
        <p:txBody>
          <a:bodyPr wrap="square" rtlCol="0">
            <a:spAutoFit/>
          </a:bodyPr>
          <a:lstStyle/>
          <a:p>
            <a:pPr algn="r"/>
            <a:r>
              <a:rPr lang="en-GB" sz="2000" dirty="0">
                <a:latin typeface="Eras Medium ITC" panose="020B0602030504020804" pitchFamily="34" charset="0"/>
              </a:rPr>
              <a:t>…providing an ideal combination of the best features from each &amp; paving the way to new magnetic sensing capabilities </a:t>
            </a:r>
          </a:p>
        </p:txBody>
      </p:sp>
      <p:pic>
        <p:nvPicPr>
          <p:cNvPr id="10" name="Picture 9" descr="A picture containing drawing, clock&#10;&#10;Description automatically generated">
            <a:extLst>
              <a:ext uri="{FF2B5EF4-FFF2-40B4-BE49-F238E27FC236}">
                <a16:creationId xmlns:a16="http://schemas.microsoft.com/office/drawing/2014/main" id="{FB2A0632-D500-4F40-92D6-3CF128BF43E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52490" y="4049328"/>
            <a:ext cx="311792" cy="306180"/>
          </a:xfrm>
          <a:prstGeom prst="rect">
            <a:avLst/>
          </a:prstGeom>
        </p:spPr>
      </p:pic>
      <p:pic>
        <p:nvPicPr>
          <p:cNvPr id="11" name="Picture 10" descr="A picture containing drawing, clock&#10;&#10;Description automatically generated">
            <a:extLst>
              <a:ext uri="{FF2B5EF4-FFF2-40B4-BE49-F238E27FC236}">
                <a16:creationId xmlns:a16="http://schemas.microsoft.com/office/drawing/2014/main" id="{C5512EC9-444A-4F1D-BEC1-5CCDBA1A42E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34577" y="4450032"/>
            <a:ext cx="306181" cy="300670"/>
          </a:xfrm>
          <a:prstGeom prst="rect">
            <a:avLst/>
          </a:prstGeom>
        </p:spPr>
      </p:pic>
      <p:pic>
        <p:nvPicPr>
          <p:cNvPr id="6" name="Picture 5">
            <a:extLst>
              <a:ext uri="{FF2B5EF4-FFF2-40B4-BE49-F238E27FC236}">
                <a16:creationId xmlns:a16="http://schemas.microsoft.com/office/drawing/2014/main" id="{2A3CA475-4C87-4501-A310-3C2B4AB0AFB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708941" y="1714499"/>
            <a:ext cx="4019162" cy="3943005"/>
          </a:xfrm>
          <a:prstGeom prst="rect">
            <a:avLst/>
          </a:prstGeom>
        </p:spPr>
      </p:pic>
    </p:spTree>
    <p:extLst>
      <p:ext uri="{BB962C8B-B14F-4D97-AF65-F5344CB8AC3E}">
        <p14:creationId xmlns:p14="http://schemas.microsoft.com/office/powerpoint/2010/main" val="220652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713611-EB19-46D0-B4FA-84358A33D8A5}"/>
              </a:ext>
            </a:extLst>
          </p:cNvPr>
          <p:cNvSpPr>
            <a:spLocks noGrp="1"/>
          </p:cNvSpPr>
          <p:nvPr>
            <p:ph type="body" idx="1"/>
          </p:nvPr>
        </p:nvSpPr>
        <p:spPr>
          <a:xfrm>
            <a:off x="9526" y="719839"/>
            <a:ext cx="8039099" cy="5585266"/>
          </a:xfrm>
        </p:spPr>
        <p:txBody>
          <a:bodyPr/>
          <a:lstStyle/>
          <a:p>
            <a:endParaRPr lang="en-US" sz="2000" dirty="0">
              <a:latin typeface="Eras Medium ITC" panose="020B0602030504020804" pitchFamily="34" charset="0"/>
              <a:cs typeface="Calibri" panose="020F0502020204030204" pitchFamily="34" charset="0"/>
            </a:endParaRPr>
          </a:p>
          <a:p>
            <a:pPr marL="611187" indent="-342900">
              <a:lnSpc>
                <a:spcPct val="100000"/>
              </a:lnSpc>
              <a:spcBef>
                <a:spcPts val="0"/>
              </a:spcBef>
              <a:spcAft>
                <a:spcPts val="1000"/>
              </a:spcAft>
              <a:buClr>
                <a:srgbClr val="000000"/>
              </a:buClr>
              <a:defRPr/>
            </a:pPr>
            <a:r>
              <a:rPr lang="en-US" sz="2000" dirty="0" err="1">
                <a:solidFill>
                  <a:schemeClr val="tx1"/>
                </a:solidFill>
                <a:latin typeface="Eras Medium ITC" panose="020B0602030504020804" pitchFamily="34" charset="0"/>
              </a:rPr>
              <a:t>Paragraf</a:t>
            </a:r>
            <a:r>
              <a:rPr lang="en-US" sz="2000" dirty="0">
                <a:solidFill>
                  <a:schemeClr val="tx1"/>
                </a:solidFill>
                <a:latin typeface="Eras Medium ITC" panose="020B0602030504020804" pitchFamily="34" charset="0"/>
              </a:rPr>
              <a:t> has now demonstrated the ability of its graphene Hall Effect sensors to withstand high levels of radiation</a:t>
            </a:r>
          </a:p>
          <a:p>
            <a:pPr marL="611187" indent="-342900">
              <a:lnSpc>
                <a:spcPct val="100000"/>
              </a:lnSpc>
              <a:spcBef>
                <a:spcPts val="0"/>
              </a:spcBef>
              <a:spcAft>
                <a:spcPts val="1000"/>
              </a:spcAft>
              <a:buClr>
                <a:srgbClr val="000000"/>
              </a:buClr>
              <a:defRPr/>
            </a:pPr>
            <a:endParaRPr lang="en-US" sz="2000" dirty="0">
              <a:solidFill>
                <a:schemeClr val="tx1"/>
              </a:solidFill>
              <a:latin typeface="Eras Medium ITC" panose="020B0602030504020804" pitchFamily="34" charset="0"/>
            </a:endParaRPr>
          </a:p>
          <a:p>
            <a:pPr marL="611187" indent="-342900">
              <a:lnSpc>
                <a:spcPct val="100000"/>
              </a:lnSpc>
              <a:spcBef>
                <a:spcPts val="0"/>
              </a:spcBef>
              <a:spcAft>
                <a:spcPts val="1000"/>
              </a:spcAft>
              <a:buClr>
                <a:srgbClr val="000000"/>
              </a:buClr>
              <a:defRPr/>
            </a:pPr>
            <a:r>
              <a:rPr lang="en-US" sz="2000" dirty="0">
                <a:solidFill>
                  <a:schemeClr val="tx1"/>
                </a:solidFill>
                <a:latin typeface="Eras Medium ITC" panose="020B0602030504020804" pitchFamily="34" charset="0"/>
              </a:rPr>
              <a:t>Following testing by the National Physics Laboratory (NPL) in the UK, it was proven that ‘unpackaged’ graphene Hall Effect sensors can be used in high-radiation environments such as space</a:t>
            </a:r>
          </a:p>
          <a:p>
            <a:pPr marL="611187" indent="-342900">
              <a:lnSpc>
                <a:spcPct val="100000"/>
              </a:lnSpc>
              <a:spcBef>
                <a:spcPts val="0"/>
              </a:spcBef>
              <a:spcAft>
                <a:spcPts val="1000"/>
              </a:spcAft>
              <a:buClr>
                <a:srgbClr val="000000"/>
              </a:buClr>
              <a:defRPr/>
            </a:pPr>
            <a:endParaRPr lang="en-US" sz="2000" dirty="0">
              <a:solidFill>
                <a:schemeClr val="tx1"/>
              </a:solidFill>
              <a:latin typeface="Eras Medium ITC" panose="020B0602030504020804" pitchFamily="34" charset="0"/>
            </a:endParaRPr>
          </a:p>
          <a:p>
            <a:pPr marL="611187" indent="-342900">
              <a:lnSpc>
                <a:spcPct val="100000"/>
              </a:lnSpc>
              <a:spcBef>
                <a:spcPts val="0"/>
              </a:spcBef>
              <a:spcAft>
                <a:spcPts val="1000"/>
              </a:spcAft>
              <a:buClr>
                <a:srgbClr val="000000"/>
              </a:buClr>
              <a:defRPr/>
            </a:pPr>
            <a:r>
              <a:rPr lang="en-GB" sz="2000" dirty="0">
                <a:solidFill>
                  <a:schemeClr val="tx1"/>
                </a:solidFill>
                <a:latin typeface="Eras Medium ITC" panose="020B0602030504020804" pitchFamily="34" charset="0"/>
              </a:rPr>
              <a:t>The project was funded by Innovate UK, the UK’s innovation agency, and is due to run until the end of 2020</a:t>
            </a:r>
          </a:p>
          <a:p>
            <a:pPr marL="611187" indent="-342900">
              <a:lnSpc>
                <a:spcPct val="100000"/>
              </a:lnSpc>
              <a:spcBef>
                <a:spcPts val="0"/>
              </a:spcBef>
              <a:spcAft>
                <a:spcPts val="1000"/>
              </a:spcAft>
              <a:buClr>
                <a:srgbClr val="000000"/>
              </a:buClr>
              <a:defRPr/>
            </a:pPr>
            <a:endParaRPr lang="en-GB" sz="2000" dirty="0">
              <a:solidFill>
                <a:schemeClr val="tx1"/>
              </a:solidFill>
              <a:latin typeface="Eras Medium ITC" panose="020B0602030504020804" pitchFamily="34" charset="0"/>
            </a:endParaRPr>
          </a:p>
          <a:p>
            <a:endParaRPr lang="en-US" sz="2000" dirty="0">
              <a:latin typeface="Eras Medium ITC" panose="020B0602030504020804" pitchFamily="34" charset="0"/>
              <a:cs typeface="Calibri" panose="020F0502020204030204" pitchFamily="34" charset="0"/>
            </a:endParaRPr>
          </a:p>
          <a:p>
            <a:endParaRPr lang="en-US" sz="2000" dirty="0">
              <a:latin typeface="Eras Medium ITC" panose="020B0602030504020804" pitchFamily="34" charset="0"/>
              <a:cs typeface="Calibri" panose="020F0502020204030204" pitchFamily="34" charset="0"/>
            </a:endParaRPr>
          </a:p>
          <a:p>
            <a:endParaRPr lang="en-US" sz="2000" dirty="0">
              <a:latin typeface="Eras Medium ITC" panose="020B0602030504020804" pitchFamily="34" charset="0"/>
              <a:cs typeface="Calibri" panose="020F0502020204030204" pitchFamily="34" charset="0"/>
            </a:endParaRPr>
          </a:p>
          <a:p>
            <a:endParaRPr lang="en-US" sz="2000" dirty="0">
              <a:latin typeface="Eras Medium ITC" panose="020B0602030504020804" pitchFamily="34" charset="0"/>
              <a:cs typeface="Calibri" panose="020F050202020403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329004F0-131A-46C7-A97E-7121278BD2CD}"/>
              </a:ext>
            </a:extLst>
          </p:cNvPr>
          <p:cNvPicPr>
            <a:picLocks noChangeAspect="1"/>
          </p:cNvPicPr>
          <p:nvPr/>
        </p:nvPicPr>
        <p:blipFill>
          <a:blip r:embed="rId2"/>
          <a:stretch>
            <a:fillRect/>
          </a:stretch>
        </p:blipFill>
        <p:spPr>
          <a:xfrm>
            <a:off x="8211530" y="1609724"/>
            <a:ext cx="2513619" cy="923925"/>
          </a:xfrm>
          <a:prstGeom prst="rect">
            <a:avLst/>
          </a:prstGeom>
        </p:spPr>
      </p:pic>
      <p:pic>
        <p:nvPicPr>
          <p:cNvPr id="10" name="Picture 9" descr="A close up of a logo&#10;&#10;Description automatically generated">
            <a:extLst>
              <a:ext uri="{FF2B5EF4-FFF2-40B4-BE49-F238E27FC236}">
                <a16:creationId xmlns:a16="http://schemas.microsoft.com/office/drawing/2014/main" id="{8FD1111B-425D-4450-B483-FC1D0722F4C9}"/>
              </a:ext>
            </a:extLst>
          </p:cNvPr>
          <p:cNvPicPr>
            <a:picLocks noChangeAspect="1"/>
          </p:cNvPicPr>
          <p:nvPr/>
        </p:nvPicPr>
        <p:blipFill>
          <a:blip r:embed="rId3"/>
          <a:stretch>
            <a:fillRect/>
          </a:stretch>
        </p:blipFill>
        <p:spPr>
          <a:xfrm>
            <a:off x="8211530" y="3517455"/>
            <a:ext cx="2456470" cy="1473882"/>
          </a:xfrm>
          <a:prstGeom prst="rect">
            <a:avLst/>
          </a:prstGeom>
        </p:spPr>
      </p:pic>
      <p:sp>
        <p:nvSpPr>
          <p:cNvPr id="13" name="Title 3">
            <a:extLst>
              <a:ext uri="{FF2B5EF4-FFF2-40B4-BE49-F238E27FC236}">
                <a16:creationId xmlns:a16="http://schemas.microsoft.com/office/drawing/2014/main" id="{63EFE924-D9B4-41E9-8FC6-0F9BC297B56B}"/>
              </a:ext>
            </a:extLst>
          </p:cNvPr>
          <p:cNvSpPr>
            <a:spLocks noGrp="1"/>
          </p:cNvSpPr>
          <p:nvPr>
            <p:ph type="title"/>
          </p:nvPr>
        </p:nvSpPr>
        <p:spPr>
          <a:xfrm>
            <a:off x="36598" y="139191"/>
            <a:ext cx="10515599" cy="622296"/>
          </a:xfrm>
        </p:spPr>
        <p:txBody>
          <a:bodyPr/>
          <a:lstStyle/>
          <a:p>
            <a:r>
              <a:rPr lang="en-GB" sz="3600" dirty="0">
                <a:latin typeface="Eras Medium ITC" panose="020B0602030504020804" pitchFamily="34" charset="0"/>
              </a:rPr>
              <a:t>What’s new?</a:t>
            </a:r>
            <a:endParaRPr lang="en-GB" sz="3600" dirty="0"/>
          </a:p>
        </p:txBody>
      </p:sp>
    </p:spTree>
    <p:extLst>
      <p:ext uri="{BB962C8B-B14F-4D97-AF65-F5344CB8AC3E}">
        <p14:creationId xmlns:p14="http://schemas.microsoft.com/office/powerpoint/2010/main" val="117248878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18539</TotalTime>
  <Words>1111</Words>
  <Application>Microsoft Office PowerPoint</Application>
  <PresentationFormat>Widescreen</PresentationFormat>
  <Paragraphs>173</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Eras Light ITC</vt:lpstr>
      <vt:lpstr>Eras Medium ITC</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The GHS09CC graphene Hall effect sensor</vt:lpstr>
      <vt:lpstr>The GHS09CC graphene Hall effect sensor</vt:lpstr>
      <vt:lpstr>What’s new?</vt:lpstr>
      <vt:lpstr>Why is it important?</vt:lpstr>
      <vt:lpstr>What’s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Thomas</dc:creator>
  <cp:lastModifiedBy>christopher butcher</cp:lastModifiedBy>
  <cp:revision>752</cp:revision>
  <cp:lastPrinted>2018-01-08T11:06:16Z</cp:lastPrinted>
  <dcterms:modified xsi:type="dcterms:W3CDTF">2020-09-08T14:04:32Z</dcterms:modified>
</cp:coreProperties>
</file>